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6.xml" ContentType="application/vnd.openxmlformats-officedocument.presentationml.tags+xml"/>
  <Override PartName="/ppt/notesSlides/notesSlide22.xml" ContentType="application/vnd.openxmlformats-officedocument.presentationml.notesSlide+xml"/>
  <Override PartName="/ppt/tags/tag17.xml" ContentType="application/vnd.openxmlformats-officedocument.presentationml.tags+xml"/>
  <Override PartName="/ppt/notesSlides/notesSlide23.xml" ContentType="application/vnd.openxmlformats-officedocument.presentationml.notesSlide+xml"/>
  <Override PartName="/ppt/tags/tag18.xml" ContentType="application/vnd.openxmlformats-officedocument.presentationml.tags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39"/>
  </p:notesMasterIdLst>
  <p:handoutMasterIdLst>
    <p:handoutMasterId r:id="rId40"/>
  </p:handoutMasterIdLst>
  <p:sldIdLst>
    <p:sldId id="318" r:id="rId2"/>
    <p:sldId id="299" r:id="rId3"/>
    <p:sldId id="261" r:id="rId4"/>
    <p:sldId id="275" r:id="rId5"/>
    <p:sldId id="258" r:id="rId6"/>
    <p:sldId id="276" r:id="rId7"/>
    <p:sldId id="300" r:id="rId8"/>
    <p:sldId id="314" r:id="rId9"/>
    <p:sldId id="292" r:id="rId10"/>
    <p:sldId id="304" r:id="rId11"/>
    <p:sldId id="306" r:id="rId12"/>
    <p:sldId id="307" r:id="rId13"/>
    <p:sldId id="308" r:id="rId14"/>
    <p:sldId id="287" r:id="rId15"/>
    <p:sldId id="286" r:id="rId16"/>
    <p:sldId id="309" r:id="rId17"/>
    <p:sldId id="311" r:id="rId18"/>
    <p:sldId id="315" r:id="rId19"/>
    <p:sldId id="285" r:id="rId20"/>
    <p:sldId id="282" r:id="rId21"/>
    <p:sldId id="319" r:id="rId22"/>
    <p:sldId id="320" r:id="rId23"/>
    <p:sldId id="297" r:id="rId24"/>
    <p:sldId id="281" r:id="rId25"/>
    <p:sldId id="283" r:id="rId26"/>
    <p:sldId id="321" r:id="rId27"/>
    <p:sldId id="313" r:id="rId28"/>
    <p:sldId id="322" r:id="rId29"/>
    <p:sldId id="298" r:id="rId30"/>
    <p:sldId id="266" r:id="rId31"/>
    <p:sldId id="267" r:id="rId32"/>
    <p:sldId id="273" r:id="rId33"/>
    <p:sldId id="272" r:id="rId34"/>
    <p:sldId id="264" r:id="rId35"/>
    <p:sldId id="271" r:id="rId36"/>
    <p:sldId id="274" r:id="rId37"/>
    <p:sldId id="279" r:id="rId38"/>
  </p:sldIdLst>
  <p:sldSz cx="9144000" cy="6858000" type="screen4x3"/>
  <p:notesSz cx="6797675" cy="9926638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082E0D"/>
    <a:srgbClr val="FF0000"/>
    <a:srgbClr val="80000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55FCA6-C7FC-77B4-E1E8-13DB7B49A695}" v="577" dt="2020-03-16T10:55:10.272"/>
    <p1510:client id="{770B24F8-45C6-4458-B6F8-D43E37B51B2D}" v="1" dt="2020-03-05T09:33:14.629"/>
    <p1510:client id="{8B7DAA70-631D-D96C-AE62-E102C60FD4FA}" v="1" dt="2020-03-05T09:33:38.022"/>
    <p1510:client id="{984B0DA8-1C2A-4DF8-A3AA-69E26C23F14E}" v="96" dt="2022-02-28T19:41:56.957"/>
    <p1510:client id="{BC18DCFE-AA8C-4AB4-9AFE-8C504DFAA0CD}" v="1" dt="2020-03-17T13:25:43.8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47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48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enz Schumacher" userId="S::lorenz.schumacher@ksth.ch::bc06d11f-1d42-443d-9f05-645c61432303" providerId="AD" clId="Web-{984B0DA8-1C2A-4DF8-A3AA-69E26C23F14E}"/>
    <pc:docChg chg="modSld">
      <pc:chgData name="Lorenz Schumacher" userId="S::lorenz.schumacher@ksth.ch::bc06d11f-1d42-443d-9f05-645c61432303" providerId="AD" clId="Web-{984B0DA8-1C2A-4DF8-A3AA-69E26C23F14E}" dt="2022-02-28T19:41:56.957" v="53" actId="20577"/>
      <pc:docMkLst>
        <pc:docMk/>
      </pc:docMkLst>
      <pc:sldChg chg="modSp">
        <pc:chgData name="Lorenz Schumacher" userId="S::lorenz.schumacher@ksth.ch::bc06d11f-1d42-443d-9f05-645c61432303" providerId="AD" clId="Web-{984B0DA8-1C2A-4DF8-A3AA-69E26C23F14E}" dt="2022-02-28T19:41:56.957" v="53" actId="20577"/>
        <pc:sldMkLst>
          <pc:docMk/>
          <pc:sldMk cId="3596777516" sldId="287"/>
        </pc:sldMkLst>
        <pc:spChg chg="mod">
          <ac:chgData name="Lorenz Schumacher" userId="S::lorenz.schumacher@ksth.ch::bc06d11f-1d42-443d-9f05-645c61432303" providerId="AD" clId="Web-{984B0DA8-1C2A-4DF8-A3AA-69E26C23F14E}" dt="2022-02-28T19:41:56.957" v="53" actId="20577"/>
          <ac:spMkLst>
            <pc:docMk/>
            <pc:sldMk cId="3596777516" sldId="287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fld id="{48A9F1E4-9B27-4C69-80FB-3E1FAC2CCCD0}" type="datetimeFigureOut">
              <a:rPr lang="de-DE"/>
              <a:pPr>
                <a:defRPr/>
              </a:pPr>
              <a:t>28.02.2022</a:t>
            </a:fld>
            <a:endParaRPr lang="de-DE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fld id="{CDE63D88-A651-4BAA-B192-FDF58845FA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4925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54188" y="663575"/>
            <a:ext cx="3340100" cy="2505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87251" y="3400219"/>
            <a:ext cx="6495556" cy="6409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/>
              <a:t>Textmasterformate durch Klicken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01253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71E012A6-F06A-4F84-BFFD-AA2F0C660B6B}" type="slidenum">
              <a:rPr lang="de-CH" sz="1800"/>
              <a:pPr algn="r"/>
              <a:t>1</a:t>
            </a:fld>
            <a:endParaRPr lang="de-CH" sz="180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CH">
              <a:ea typeface="ＭＳ Ｐゴシック" charset="-128"/>
            </a:endParaRPr>
          </a:p>
          <a:p>
            <a:pPr eaLnBrk="1" hangingPunct="1"/>
            <a:endParaRPr lang="de-CH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8617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6492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A9953024-D4B9-4D0B-937E-807BA6A592E8}" type="slidenum">
              <a:rPr lang="de-CH" sz="1800"/>
              <a:pPr algn="r"/>
              <a:t>3</a:t>
            </a:fld>
            <a:endParaRPr lang="de-CH" sz="180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CH" sz="2000">
              <a:ea typeface="ＭＳ Ｐゴシック" charset="-128"/>
            </a:endParaRPr>
          </a:p>
          <a:p>
            <a:pPr eaLnBrk="1" hangingPunct="1"/>
            <a:endParaRPr lang="de-CH" sz="2000">
              <a:ea typeface="ＭＳ Ｐゴシック" charset="-128"/>
            </a:endParaRPr>
          </a:p>
          <a:p>
            <a:pPr eaLnBrk="1" hangingPunct="1"/>
            <a:endParaRPr lang="de-CH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397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162CBFBB-9275-42AE-BB0F-A8C4749AC6AA}" type="slidenum">
              <a:rPr lang="de-CH" sz="1800"/>
              <a:pPr algn="r"/>
              <a:t>4</a:t>
            </a:fld>
            <a:endParaRPr lang="de-CH" sz="1800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62" y="4651389"/>
            <a:ext cx="5438140" cy="4466987"/>
          </a:xfrm>
          <a:noFill/>
          <a:ln/>
        </p:spPr>
        <p:txBody>
          <a:bodyPr/>
          <a:lstStyle/>
          <a:p>
            <a:pPr eaLnBrk="1" hangingPunct="1"/>
            <a:endParaRPr lang="de-DE" sz="200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0084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9F22E7EA-6482-415D-8AB2-1CEE193FFCA2}" type="slidenum">
              <a:rPr lang="de-CH" sz="1800"/>
              <a:pPr algn="r"/>
              <a:t>5</a:t>
            </a:fld>
            <a:endParaRPr lang="de-CH" sz="180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baseline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1147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9F22E7EA-6482-415D-8AB2-1CEE193FFCA2}" type="slidenum">
              <a:rPr lang="de-CH" sz="1800"/>
              <a:pPr algn="r"/>
              <a:t>6</a:t>
            </a:fld>
            <a:endParaRPr lang="de-CH" sz="180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baseline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4611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6694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9F22E7EA-6482-415D-8AB2-1CEE193FFCA2}" type="slidenum">
              <a:rPr lang="de-CH" sz="1800"/>
              <a:pPr algn="r"/>
              <a:t>14</a:t>
            </a:fld>
            <a:endParaRPr lang="de-CH" sz="180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baseline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2734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9F22E7EA-6482-415D-8AB2-1CEE193FFCA2}" type="slidenum">
              <a:rPr lang="de-CH" sz="1800"/>
              <a:pPr algn="r"/>
              <a:t>15</a:t>
            </a:fld>
            <a:endParaRPr lang="de-CH" sz="180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baseline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8806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9F22E7EA-6482-415D-8AB2-1CEE193FFCA2}" type="slidenum">
              <a:rPr lang="de-CH" sz="1800"/>
              <a:pPr algn="r"/>
              <a:t>16</a:t>
            </a:fld>
            <a:endParaRPr lang="de-CH" sz="180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baseline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7304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9F22E7EA-6482-415D-8AB2-1CEE193FFCA2}" type="slidenum">
              <a:rPr lang="de-CH" sz="1800"/>
              <a:pPr algn="r"/>
              <a:t>18</a:t>
            </a:fld>
            <a:endParaRPr lang="de-CH" sz="180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baseline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9126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9F22E7EA-6482-415D-8AB2-1CEE193FFCA2}" type="slidenum">
              <a:rPr lang="de-CH" sz="1800"/>
              <a:pPr algn="r"/>
              <a:t>19</a:t>
            </a:fld>
            <a:endParaRPr lang="de-CH" sz="180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baseline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00180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15041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694380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9F22E7EA-6482-415D-8AB2-1CEE193FFCA2}" type="slidenum">
              <a:rPr lang="de-CH" sz="1800"/>
              <a:pPr algn="r"/>
              <a:t>25</a:t>
            </a:fld>
            <a:endParaRPr lang="de-CH" sz="180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baseline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31076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078806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D94A4CBE-7B9D-4088-B53D-445874195EEB}" type="slidenum">
              <a:rPr lang="de-CH" sz="1800"/>
              <a:pPr algn="r"/>
              <a:t>30</a:t>
            </a:fld>
            <a:endParaRPr lang="de-CH" sz="180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8060" y="3243391"/>
            <a:ext cx="6352365" cy="6019748"/>
          </a:xfrm>
          <a:noFill/>
          <a:ln/>
        </p:spPr>
        <p:txBody>
          <a:bodyPr/>
          <a:lstStyle/>
          <a:p>
            <a:pPr eaLnBrk="1" hangingPunct="1"/>
            <a:endParaRPr lang="de-DE" sz="180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26050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BB930B12-3657-4C03-A154-F83386AAC568}" type="slidenum">
              <a:rPr lang="de-CH" sz="1800"/>
              <a:pPr algn="r"/>
              <a:t>31</a:t>
            </a:fld>
            <a:endParaRPr lang="de-CH" sz="180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35652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71232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 txBox="1">
            <a:spLocks noGrp="1" noChangeArrowheads="1"/>
          </p:cNvSpPr>
          <p:nvPr/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6908A69-D281-4602-A624-8C0B0CE4BC64}" type="slidenum">
              <a:rPr lang="de-CH" sz="1200"/>
              <a:pPr algn="r"/>
              <a:t>33</a:t>
            </a:fld>
            <a:endParaRPr lang="de-CH" sz="120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08147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ECFFD5E5-8475-4988-BCCF-29CEF09511C7}" type="slidenum">
              <a:rPr lang="de-CH" sz="1800"/>
              <a:pPr algn="r"/>
              <a:t>34</a:t>
            </a:fld>
            <a:endParaRPr lang="de-CH" sz="180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03674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79298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66845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71E012A6-F06A-4F84-BFFD-AA2F0C660B6B}" type="slidenum">
              <a:rPr lang="de-CH" sz="1800"/>
              <a:pPr algn="r"/>
              <a:t>37</a:t>
            </a:fld>
            <a:endParaRPr lang="de-CH" sz="180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CH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5925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C581AA-ACB7-422E-B680-CAFA338CAA8E}" type="slidenum">
              <a:rPr lang="de-CH" smtClean="0"/>
              <a:pPr>
                <a:defRPr/>
              </a:pPr>
              <a:t>‹Nr.›</a:t>
            </a:fld>
            <a:endParaRPr lang="de-CH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530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189287-4478-4BF5-8E96-A09AAD57C404}" type="slidenum">
              <a:rPr lang="de-CH" smtClean="0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27541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1EC7F2-CDBD-4FB5-AC10-98924904CFEC}" type="slidenum">
              <a:rPr lang="de-CH" smtClean="0"/>
              <a:pPr>
                <a:defRPr/>
              </a:pPr>
              <a:t>‹Nr.›</a:t>
            </a:fld>
            <a:endParaRPr lang="de-CH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08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00D448-7E33-4C09-8569-67383469BA08}" type="slidenum">
              <a:rPr lang="de-CH" smtClean="0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6192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5A5431-122D-479B-AA09-93C31845E04D}" type="slidenum">
              <a:rPr lang="de-CH" smtClean="0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75993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E20A37-43B2-4745-A09D-6C3E26D103F8}" type="slidenum">
              <a:rPr lang="de-CH" smtClean="0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85149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BF9CDB-8395-4BA8-9748-692990B521F1}" type="slidenum">
              <a:rPr lang="de-CH" smtClean="0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66210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6892541-580C-4EFD-B830-A6291269C67B}" type="slidenum">
              <a:rPr lang="de-CH" smtClean="0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8695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1D77D9-0A7E-47B6-805E-7BCA229941FE}" type="slidenum">
              <a:rPr lang="de-CH" smtClean="0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50007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8AD907-3BD6-4C87-9DDA-BBEB59427F01}" type="slidenum">
              <a:rPr lang="de-CH" smtClean="0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11103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323E3-E7D7-464E-9B46-C303381DB33A}" type="slidenum">
              <a:rPr lang="de-CH" smtClean="0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30093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F26D90-0232-4BEF-BC1E-B1C0C76894AC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9901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41EC7F2-CDBD-4FB5-AC10-98924904CFEC}" type="slidenum">
              <a:rPr lang="de-CH" smtClean="0"/>
              <a:pPr>
                <a:defRPr/>
              </a:pPr>
              <a:t>‹Nr.›</a:t>
            </a:fld>
            <a:endParaRPr lang="de-CH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338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4.m4a"/><Relationship Id="rId7" Type="http://schemas.openxmlformats.org/officeDocument/2006/relationships/image" Target="../media/image5.png"/><Relationship Id="rId12" Type="http://schemas.openxmlformats.org/officeDocument/2006/relationships/image" Target="../media/image2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2.png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1.jpe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e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2.png"/><Relationship Id="rId4" Type="http://schemas.openxmlformats.org/officeDocument/2006/relationships/image" Target="../media/image12.jpe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0.m4a"/><Relationship Id="rId7" Type="http://schemas.openxmlformats.org/officeDocument/2006/relationships/image" Target="../media/image18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11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0.m4a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jpe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1.jpeg"/><Relationship Id="rId5" Type="http://schemas.openxmlformats.org/officeDocument/2006/relationships/image" Target="../media/image19.jpe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7" Type="http://schemas.openxmlformats.org/officeDocument/2006/relationships/image" Target="../media/image2.png"/><Relationship Id="rId2" Type="http://schemas.microsoft.com/office/2007/relationships/media" Target="../media/media15.m4a"/><Relationship Id="rId1" Type="http://schemas.openxmlformats.org/officeDocument/2006/relationships/tags" Target="../tags/tag6.xml"/><Relationship Id="rId6" Type="http://schemas.openxmlformats.org/officeDocument/2006/relationships/image" Target="../media/image11.jpe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audio" Target="../media/media16.m4a"/><Relationship Id="rId7" Type="http://schemas.openxmlformats.org/officeDocument/2006/relationships/image" Target="../media/image26.jpeg"/><Relationship Id="rId2" Type="http://schemas.microsoft.com/office/2007/relationships/media" Target="../media/media16.m4a"/><Relationship Id="rId1" Type="http://schemas.openxmlformats.org/officeDocument/2006/relationships/tags" Target="../tags/tag7.xml"/><Relationship Id="rId6" Type="http://schemas.openxmlformats.org/officeDocument/2006/relationships/image" Target="../media/image25.jpeg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7.m4a"/><Relationship Id="rId7" Type="http://schemas.openxmlformats.org/officeDocument/2006/relationships/image" Target="../media/image28.png"/><Relationship Id="rId2" Type="http://schemas.microsoft.com/office/2007/relationships/media" Target="../media/media17.m4a"/><Relationship Id="rId1" Type="http://schemas.openxmlformats.org/officeDocument/2006/relationships/tags" Target="../tags/tag8.xml"/><Relationship Id="rId6" Type="http://schemas.openxmlformats.org/officeDocument/2006/relationships/image" Target="../media/image11.jpe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audio" Target="../media/media19.m4a"/><Relationship Id="rId7" Type="http://schemas.openxmlformats.org/officeDocument/2006/relationships/image" Target="../media/image31.jpeg"/><Relationship Id="rId2" Type="http://schemas.microsoft.com/office/2007/relationships/media" Target="../media/media19.m4a"/><Relationship Id="rId1" Type="http://schemas.openxmlformats.org/officeDocument/2006/relationships/tags" Target="../tags/tag9.xml"/><Relationship Id="rId6" Type="http://schemas.openxmlformats.org/officeDocument/2006/relationships/image" Target="../media/image30.jpe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media20.m4a"/><Relationship Id="rId7" Type="http://schemas.openxmlformats.org/officeDocument/2006/relationships/image" Target="../media/image33.jpeg"/><Relationship Id="rId2" Type="http://schemas.microsoft.com/office/2007/relationships/media" Target="../media/media20.m4a"/><Relationship Id="rId1" Type="http://schemas.openxmlformats.org/officeDocument/2006/relationships/tags" Target="../tags/tag10.xml"/><Relationship Id="rId6" Type="http://schemas.openxmlformats.org/officeDocument/2006/relationships/image" Target="../media/image32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2.m4a"/><Relationship Id="rId7" Type="http://schemas.openxmlformats.org/officeDocument/2006/relationships/image" Target="../media/image36.png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2.m4a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24.m4a"/><Relationship Id="rId7" Type="http://schemas.openxmlformats.org/officeDocument/2006/relationships/image" Target="../media/image44.png"/><Relationship Id="rId2" Type="http://schemas.microsoft.com/office/2007/relationships/media" Target="../media/media24.m4a"/><Relationship Id="rId1" Type="http://schemas.openxmlformats.org/officeDocument/2006/relationships/tags" Target="../tags/tag1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6.m4a"/><Relationship Id="rId7" Type="http://schemas.openxmlformats.org/officeDocument/2006/relationships/image" Target="../media/image45.png"/><Relationship Id="rId2" Type="http://schemas.openxmlformats.org/officeDocument/2006/relationships/video" Target="../media/media25.mp4"/><Relationship Id="rId1" Type="http://schemas.microsoft.com/office/2007/relationships/media" Target="../media/media25.mp4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26.m4a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12" Type="http://schemas.openxmlformats.org/officeDocument/2006/relationships/image" Target="../media/image2.png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47.jpeg"/><Relationship Id="rId11" Type="http://schemas.openxmlformats.org/officeDocument/2006/relationships/image" Target="../media/image50.png"/><Relationship Id="rId5" Type="http://schemas.openxmlformats.org/officeDocument/2006/relationships/image" Target="../media/image46.png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media28.m4a"/><Relationship Id="rId7" Type="http://schemas.openxmlformats.org/officeDocument/2006/relationships/image" Target="../media/image52.png"/><Relationship Id="rId2" Type="http://schemas.microsoft.com/office/2007/relationships/media" Target="../media/media28.m4a"/><Relationship Id="rId1" Type="http://schemas.openxmlformats.org/officeDocument/2006/relationships/tags" Target="../tags/tag12.xml"/><Relationship Id="rId6" Type="http://schemas.openxmlformats.org/officeDocument/2006/relationships/image" Target="../media/image51.jpe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audio" Target="../media/media30.m4a"/><Relationship Id="rId7" Type="http://schemas.openxmlformats.org/officeDocument/2006/relationships/image" Target="../media/image57.jpeg"/><Relationship Id="rId12" Type="http://schemas.openxmlformats.org/officeDocument/2006/relationships/image" Target="../media/image2.png"/><Relationship Id="rId2" Type="http://schemas.microsoft.com/office/2007/relationships/media" Target="../media/media30.m4a"/><Relationship Id="rId1" Type="http://schemas.openxmlformats.org/officeDocument/2006/relationships/tags" Target="../tags/tag13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notesSlide" Target="../notesSlides/notesSlide16.xml"/><Relationship Id="rId10" Type="http://schemas.openxmlformats.org/officeDocument/2006/relationships/image" Target="../media/image60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2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2.png"/><Relationship Id="rId5" Type="http://schemas.openxmlformats.org/officeDocument/2006/relationships/image" Target="../media/image35.png"/><Relationship Id="rId4" Type="http://schemas.openxmlformats.org/officeDocument/2006/relationships/image" Target="../media/image6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media33.m4a"/><Relationship Id="rId2" Type="http://schemas.microsoft.com/office/2007/relationships/media" Target="../media/media33.m4a"/><Relationship Id="rId1" Type="http://schemas.openxmlformats.org/officeDocument/2006/relationships/tags" Target="../tags/tag1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media34.m4a"/><Relationship Id="rId7" Type="http://schemas.openxmlformats.org/officeDocument/2006/relationships/image" Target="../media/image2.png"/><Relationship Id="rId2" Type="http://schemas.microsoft.com/office/2007/relationships/media" Target="../media/media34.m4a"/><Relationship Id="rId1" Type="http://schemas.openxmlformats.org/officeDocument/2006/relationships/tags" Target="../tags/tag15.xml"/><Relationship Id="rId6" Type="http://schemas.openxmlformats.org/officeDocument/2006/relationships/image" Target="../media/image65.jpe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notesSlide" Target="../notesSlides/notesSlide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6" Type="http://schemas.openxmlformats.org/officeDocument/2006/relationships/image" Target="../media/image2.png"/><Relationship Id="rId5" Type="http://schemas.openxmlformats.org/officeDocument/2006/relationships/image" Target="../media/image68.jpeg"/><Relationship Id="rId4" Type="http://schemas.openxmlformats.org/officeDocument/2006/relationships/notesSlide" Target="../notesSlides/notesSlide2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1.jpeg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media38.m4a"/><Relationship Id="rId7" Type="http://schemas.openxmlformats.org/officeDocument/2006/relationships/image" Target="../media/image2.png"/><Relationship Id="rId2" Type="http://schemas.microsoft.com/office/2007/relationships/media" Target="../media/media38.m4a"/><Relationship Id="rId1" Type="http://schemas.openxmlformats.org/officeDocument/2006/relationships/tags" Target="../tags/tag16.xml"/><Relationship Id="rId6" Type="http://schemas.openxmlformats.org/officeDocument/2006/relationships/image" Target="../media/image73.jpeg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39.m4a"/><Relationship Id="rId7" Type="http://schemas.openxmlformats.org/officeDocument/2006/relationships/image" Target="../media/image75.png"/><Relationship Id="rId2" Type="http://schemas.microsoft.com/office/2007/relationships/media" Target="../media/media39.m4a"/><Relationship Id="rId1" Type="http://schemas.openxmlformats.org/officeDocument/2006/relationships/tags" Target="../tags/tag17.xml"/><Relationship Id="rId6" Type="http://schemas.openxmlformats.org/officeDocument/2006/relationships/image" Target="../media/image74.jpeg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audio" Target="../media/media40.m4a"/><Relationship Id="rId7" Type="http://schemas.openxmlformats.org/officeDocument/2006/relationships/image" Target="../media/image77.jpeg"/><Relationship Id="rId2" Type="http://schemas.microsoft.com/office/2007/relationships/media" Target="../media/media40.m4a"/><Relationship Id="rId1" Type="http://schemas.openxmlformats.org/officeDocument/2006/relationships/tags" Target="../tags/tag18.xml"/><Relationship Id="rId6" Type="http://schemas.openxmlformats.org/officeDocument/2006/relationships/image" Target="../media/image76.png"/><Relationship Id="rId5" Type="http://schemas.openxmlformats.org/officeDocument/2006/relationships/notesSlide" Target="../notesSlides/notesSlide24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729" y="1234941"/>
            <a:ext cx="9166729" cy="5800745"/>
          </a:xfrm>
          <a:prstGeom prst="rect">
            <a:avLst/>
          </a:prstGeom>
        </p:spPr>
      </p:pic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>
          <a:xfrm>
            <a:off x="151537" y="548680"/>
            <a:ext cx="9006135" cy="697701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de-CH" b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Wahlpflichtfach:</a:t>
            </a:r>
            <a:br>
              <a:rPr lang="de-CH" b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b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Wissenschaft und Technik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61985" y="5780782"/>
            <a:ext cx="80169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b="1" dirty="0">
                <a:solidFill>
                  <a:schemeClr val="accent2">
                    <a:lumMod val="75000"/>
                  </a:schemeClr>
                </a:solidFill>
              </a:rPr>
              <a:t>Lorenz Schumacher (Kreisschule Thal)</a:t>
            </a:r>
            <a:br>
              <a:rPr lang="de-CH" sz="32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de-CH" sz="3200" b="1" dirty="0">
                <a:solidFill>
                  <a:schemeClr val="accent2">
                    <a:lumMod val="75000"/>
                  </a:schemeClr>
                </a:solidFill>
              </a:rPr>
              <a:t>Tanja </a:t>
            </a:r>
            <a:r>
              <a:rPr lang="de-CH" sz="3200" b="1" dirty="0" err="1">
                <a:solidFill>
                  <a:schemeClr val="accent2">
                    <a:lumMod val="75000"/>
                  </a:schemeClr>
                </a:solidFill>
              </a:rPr>
              <a:t>Zwygart</a:t>
            </a:r>
            <a:r>
              <a:rPr lang="de-CH" sz="3200" b="1" dirty="0">
                <a:solidFill>
                  <a:schemeClr val="accent2">
                    <a:lumMod val="75000"/>
                  </a:schemeClr>
                </a:solidFill>
              </a:rPr>
              <a:t> (Kreisschule </a:t>
            </a:r>
            <a:r>
              <a:rPr lang="de-CH" sz="3200" b="1" dirty="0" err="1">
                <a:solidFill>
                  <a:schemeClr val="accent2">
                    <a:lumMod val="75000"/>
                  </a:schemeClr>
                </a:solidFill>
              </a:rPr>
              <a:t>Gäu</a:t>
            </a:r>
            <a:r>
              <a:rPr lang="de-CH" sz="3200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49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20"/>
    </mc:Choice>
    <mc:Fallback xmlns="">
      <p:transition spd="slow" advTm="226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620688"/>
            <a:ext cx="8229600" cy="884238"/>
          </a:xfrm>
        </p:spPr>
        <p:txBody>
          <a:bodyPr>
            <a:normAutofit fontScale="90000"/>
          </a:bodyPr>
          <a:lstStyle/>
          <a:p>
            <a:pPr algn="ctr"/>
            <a:r>
              <a:rPr lang="de-DE" sz="3600" b="1">
                <a:latin typeface="Verdana" charset="0"/>
                <a:ea typeface="ＭＳ Ｐゴシック" charset="-128"/>
              </a:rPr>
              <a:t>Wer hat sich das auch schon gefragt?</a:t>
            </a:r>
            <a:endParaRPr lang="de-DE" b="1">
              <a:latin typeface="Verdana" charset="0"/>
              <a:ea typeface="ＭＳ Ｐゴシック" charset="-128"/>
            </a:endParaRPr>
          </a:p>
        </p:txBody>
      </p:sp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196752"/>
            <a:ext cx="8784976" cy="460851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de-DE" sz="2200" b="1">
              <a:latin typeface="Verdana" charset="0"/>
              <a:ea typeface="ＭＳ Ｐゴシック" charset="-128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2200">
                <a:latin typeface="Verdana" charset="0"/>
                <a:ea typeface="ＭＳ Ｐゴシック" charset="-128"/>
              </a:rPr>
              <a:t> Warum klebt der Leim nicht an der Tube fest?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2200">
                <a:latin typeface="Verdana" charset="0"/>
                <a:ea typeface="ＭＳ Ｐゴシック" charset="-128"/>
              </a:rPr>
              <a:t> Weshalb leuchten Glühwürmchen im Dunkeln?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2200">
                <a:latin typeface="Verdana" charset="0"/>
                <a:ea typeface="ＭＳ Ｐゴシック" charset="-128"/>
              </a:rPr>
              <a:t> Warum tränen beim Zwiebelschneiden die Augen?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2200">
                <a:latin typeface="Verdana" charset="0"/>
                <a:ea typeface="ＭＳ Ｐゴシック" charset="-128"/>
              </a:rPr>
              <a:t> Woher kommt der Schluckauf?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2200">
                <a:latin typeface="Verdana" charset="0"/>
                <a:ea typeface="ＭＳ Ｐゴシック" charset="-128"/>
              </a:rPr>
              <a:t> Woher </a:t>
            </a:r>
            <a:r>
              <a:rPr lang="de-DE" sz="2200" err="1">
                <a:latin typeface="Verdana" charset="0"/>
                <a:ea typeface="ＭＳ Ｐゴシック" charset="-128"/>
              </a:rPr>
              <a:t>weiss</a:t>
            </a:r>
            <a:r>
              <a:rPr lang="de-DE" sz="2200">
                <a:latin typeface="Verdana" charset="0"/>
                <a:ea typeface="ＭＳ Ｐゴシック" charset="-128"/>
              </a:rPr>
              <a:t> der Toaster, wann das Brot fertig ist?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2200">
                <a:latin typeface="Verdana" charset="0"/>
                <a:ea typeface="ＭＳ Ｐゴシック" charset="-128"/>
              </a:rPr>
              <a:t> Warum kocht Milch über, Tee aber nicht?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2200">
                <a:latin typeface="Verdana" charset="0"/>
                <a:ea typeface="ＭＳ Ｐゴシック" charset="-128"/>
              </a:rPr>
              <a:t> Woher kommt die Wärme beim Verbrennen von Holz?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DE" sz="2200">
                <a:latin typeface="Verdana" charset="0"/>
                <a:ea typeface="ＭＳ Ｐゴシック" charset="-128"/>
              </a:rPr>
              <a:t> Wie sieht das Auto der Zukunft aus?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de-DE" sz="2200">
              <a:latin typeface="Verdana" charset="0"/>
              <a:ea typeface="ＭＳ Ｐゴシック" charset="-128"/>
            </a:endParaRPr>
          </a:p>
        </p:txBody>
      </p:sp>
      <p:sp>
        <p:nvSpPr>
          <p:cNvPr id="3" name="Wolkenförmige Legende 2"/>
          <p:cNvSpPr/>
          <p:nvPr/>
        </p:nvSpPr>
        <p:spPr>
          <a:xfrm>
            <a:off x="236712" y="1964276"/>
            <a:ext cx="8748464" cy="307346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36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Wenn dich solche Fragen interessieren, könnte W+T die richtige Wahl sein!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694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176"/>
    </mc:Choice>
    <mc:Fallback xmlns="">
      <p:transition spd="slow" advTm="321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9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9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9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9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962" grpId="0" build="p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548680"/>
            <a:ext cx="8229600" cy="1143000"/>
          </a:xfrm>
        </p:spPr>
        <p:txBody>
          <a:bodyPr/>
          <a:lstStyle/>
          <a:p>
            <a:pPr eaLnBrk="1" hangingPunct="1"/>
            <a:r>
              <a:rPr lang="de-CH" sz="3600" b="1">
                <a:latin typeface="Verdana" charset="0"/>
                <a:ea typeface="ＭＳ Ｐゴシック" charset="-128"/>
              </a:rPr>
              <a:t>Wissenschaft und Technik</a:t>
            </a:r>
            <a:endParaRPr lang="de-CH" b="1">
              <a:latin typeface="Verdana" charset="0"/>
              <a:ea typeface="ＭＳ Ｐゴシック" charset="-128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839639" y="2132856"/>
            <a:ext cx="8374063" cy="3459162"/>
          </a:xfrm>
        </p:spPr>
        <p:txBody>
          <a:bodyPr/>
          <a:lstStyle/>
          <a:p>
            <a:pPr eaLnBrk="1" hangingPunct="1"/>
            <a:r>
              <a:rPr lang="de-CH" sz="3200" dirty="0">
                <a:latin typeface="Verdana" charset="0"/>
                <a:ea typeface="ＭＳ Ｐゴシック" charset="-128"/>
              </a:rPr>
              <a:t>Ein </a:t>
            </a:r>
            <a:r>
              <a:rPr lang="de-CH" sz="3200" b="1" dirty="0">
                <a:solidFill>
                  <a:schemeClr val="accent2">
                    <a:lumMod val="50000"/>
                  </a:schemeClr>
                </a:solidFill>
                <a:latin typeface="Verdana" charset="0"/>
                <a:ea typeface="ＭＳ Ｐゴシック" charset="-128"/>
              </a:rPr>
              <a:t>EINMALIG</a:t>
            </a:r>
            <a:r>
              <a:rPr lang="de-CH" sz="3200" dirty="0">
                <a:latin typeface="Verdana" charset="0"/>
                <a:ea typeface="ＭＳ Ｐゴシック" charset="-128"/>
              </a:rPr>
              <a:t>ES Fach</a:t>
            </a:r>
            <a:br>
              <a:rPr lang="de-CH" sz="3200" dirty="0">
                <a:latin typeface="Verdana" charset="0"/>
                <a:ea typeface="ＭＳ Ｐゴシック" charset="-128"/>
              </a:rPr>
            </a:br>
            <a:r>
              <a:rPr lang="de-CH" sz="3200" dirty="0">
                <a:latin typeface="Verdana" charset="0"/>
                <a:ea typeface="ＭＳ Ｐゴシック" charset="-128"/>
              </a:rPr>
              <a:t>(Nur im </a:t>
            </a:r>
            <a:r>
              <a:rPr lang="de-CH" sz="3200" dirty="0" err="1">
                <a:latin typeface="Verdana" charset="0"/>
                <a:ea typeface="ＭＳ Ｐゴシック" charset="-128"/>
              </a:rPr>
              <a:t>Kt</a:t>
            </a:r>
            <a:r>
              <a:rPr lang="de-CH" sz="3200" dirty="0">
                <a:latin typeface="Verdana" charset="0"/>
                <a:ea typeface="ＭＳ Ｐゴシック" charset="-128"/>
              </a:rPr>
              <a:t>. Solothurn)</a:t>
            </a:r>
          </a:p>
          <a:p>
            <a:pPr eaLnBrk="1" hangingPunct="1"/>
            <a:endParaRPr lang="de-CH" sz="3200" dirty="0">
              <a:latin typeface="Verdana" charset="0"/>
              <a:ea typeface="ＭＳ Ｐゴシック" charset="-128"/>
            </a:endParaRPr>
          </a:p>
          <a:p>
            <a:pPr eaLnBrk="1" hangingPunct="1"/>
            <a:r>
              <a:rPr lang="de-CH" sz="3200" dirty="0">
                <a:latin typeface="Verdana" charset="0"/>
                <a:ea typeface="ＭＳ Ｐゴシック" charset="-128"/>
              </a:rPr>
              <a:t>Ein relativ </a:t>
            </a:r>
            <a:r>
              <a:rPr lang="de-CH" sz="3200" b="1" dirty="0">
                <a:solidFill>
                  <a:schemeClr val="accent2">
                    <a:lumMod val="50000"/>
                  </a:schemeClr>
                </a:solidFill>
                <a:latin typeface="Verdana" charset="0"/>
                <a:ea typeface="ＭＳ Ｐゴシック" charset="-128"/>
              </a:rPr>
              <a:t>NEU</a:t>
            </a:r>
            <a:r>
              <a:rPr lang="de-CH" sz="3200" dirty="0">
                <a:latin typeface="Verdana" charset="0"/>
                <a:ea typeface="ＭＳ Ｐゴシック" charset="-128"/>
              </a:rPr>
              <a:t>ES Fach seit der Sek-Reform</a:t>
            </a:r>
            <a:br>
              <a:rPr lang="de-CH" sz="3200" dirty="0">
                <a:latin typeface="Verdana" charset="0"/>
                <a:ea typeface="ＭＳ Ｐゴシック" charset="-128"/>
              </a:rPr>
            </a:br>
            <a:r>
              <a:rPr lang="de-CH" sz="3200" dirty="0">
                <a:latin typeface="Verdana" charset="0"/>
                <a:ea typeface="ＭＳ Ｐゴシック" charset="-128"/>
              </a:rPr>
              <a:t>(seit Sommer 2011)</a:t>
            </a:r>
          </a:p>
          <a:p>
            <a:pPr eaLnBrk="1" hangingPunct="1"/>
            <a:endParaRPr lang="de-CH" dirty="0">
              <a:latin typeface="Verdana" charset="0"/>
              <a:ea typeface="ＭＳ Ｐゴシック" charset="-128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0072" y="4293096"/>
            <a:ext cx="3472458" cy="195246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60"/>
    </mc:Choice>
    <mc:Fallback xmlns="">
      <p:transition spd="slow" advTm="16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43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7049" y="188640"/>
            <a:ext cx="8032502" cy="1468016"/>
          </a:xfrm>
        </p:spPr>
        <p:txBody>
          <a:bodyPr>
            <a:normAutofit/>
          </a:bodyPr>
          <a:lstStyle/>
          <a:p>
            <a:pPr eaLnBrk="1" hangingPunct="1"/>
            <a:r>
              <a:rPr lang="de-CH" sz="3300" b="1">
                <a:latin typeface="Verdana" charset="0"/>
                <a:ea typeface="ＭＳ Ｐゴシック" charset="-128"/>
              </a:rPr>
              <a:t>Fächerübergreifender Unterricht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837049" y="1772816"/>
            <a:ext cx="8353425" cy="2951163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3200">
                <a:latin typeface="Verdana" charset="0"/>
                <a:ea typeface="ＭＳ Ｐゴシック" charset="-128"/>
              </a:rPr>
              <a:t> Biologie </a:t>
            </a: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3200">
                <a:latin typeface="Verdana" charset="0"/>
                <a:ea typeface="ＭＳ Ｐゴシック" charset="-128"/>
              </a:rPr>
              <a:t> Chemie </a:t>
            </a: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3200">
                <a:latin typeface="Verdana" charset="0"/>
                <a:ea typeface="ＭＳ Ｐゴシック" charset="-128"/>
              </a:rPr>
              <a:t> Physik </a:t>
            </a: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3200">
                <a:latin typeface="Verdana" charset="0"/>
                <a:ea typeface="ＭＳ Ｐゴシック" charset="-128"/>
              </a:rPr>
              <a:t> Geographie </a:t>
            </a: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3200">
                <a:latin typeface="Verdana" charset="0"/>
                <a:ea typeface="ＭＳ Ｐゴシック" charset="-128"/>
              </a:rPr>
              <a:t> Geschichte</a:t>
            </a: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3200">
                <a:latin typeface="Verdana" charset="0"/>
                <a:ea typeface="ＭＳ Ｐゴシック" charset="-128"/>
              </a:rPr>
              <a:t> Mathematik</a:t>
            </a:r>
            <a:endParaRPr lang="de-CH" sz="3200">
              <a:solidFill>
                <a:schemeClr val="tx1"/>
              </a:solidFill>
              <a:latin typeface="Verdana" charset="0"/>
              <a:ea typeface="ＭＳ Ｐゴシック" charset="-128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3672" y="1845953"/>
            <a:ext cx="2058144" cy="126655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9750" y="1845953"/>
            <a:ext cx="1714500" cy="1905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8"/>
          <a:srcRect l="10748" t="23858" r="9252" b="7931"/>
          <a:stretch/>
        </p:blipFill>
        <p:spPr>
          <a:xfrm>
            <a:off x="5681800" y="1845953"/>
            <a:ext cx="1440160" cy="172819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9"/>
          <a:srcRect r="106" b="18633"/>
          <a:stretch/>
        </p:blipFill>
        <p:spPr>
          <a:xfrm>
            <a:off x="3843087" y="3203522"/>
            <a:ext cx="1589537" cy="184566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24808" y="3750952"/>
            <a:ext cx="1622263" cy="1622263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3608" y="3937130"/>
            <a:ext cx="1806018" cy="1806018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897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696"/>
    </mc:Choice>
    <mc:Fallback xmlns="">
      <p:transition spd="slow" advTm="55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25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879376" y="417270"/>
            <a:ext cx="8229600" cy="1143000"/>
          </a:xfrm>
        </p:spPr>
        <p:txBody>
          <a:bodyPr/>
          <a:lstStyle/>
          <a:p>
            <a:pPr eaLnBrk="1" hangingPunct="1"/>
            <a:r>
              <a:rPr lang="de-CH" sz="3600" b="1">
                <a:latin typeface="Verdana" charset="0"/>
                <a:ea typeface="ＭＳ Ｐゴシック" charset="-128"/>
              </a:rPr>
              <a:t>Modulauswahl</a:t>
            </a:r>
            <a:endParaRPr lang="de-CH" b="1">
              <a:latin typeface="Verdana" charset="0"/>
              <a:ea typeface="ＭＳ Ｐゴシック" charset="-128"/>
            </a:endParaRP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779363" y="1790987"/>
            <a:ext cx="8458200" cy="4525963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 charset="0"/>
                <a:ea typeface="ＭＳ Ｐゴシック" charset="-128"/>
              </a:rPr>
              <a:t>  Energie </a:t>
            </a:r>
            <a:r>
              <a:rPr lang="de-CH" sz="2200" b="1" dirty="0">
                <a:solidFill>
                  <a:schemeClr val="accent1">
                    <a:lumMod val="50000"/>
                  </a:schemeClr>
                </a:solidFill>
                <a:latin typeface="Verdana" charset="0"/>
                <a:ea typeface="ＭＳ Ｐゴシック" charset="-128"/>
                <a:sym typeface="Wingdings" panose="05000000000000000000" pitchFamily="2" charset="2"/>
              </a:rPr>
              <a:t> obligatorisch</a:t>
            </a:r>
            <a:endParaRPr lang="de-CH" sz="2200" b="1" dirty="0">
              <a:solidFill>
                <a:schemeClr val="accent1">
                  <a:lumMod val="50000"/>
                </a:schemeClr>
              </a:solidFill>
              <a:latin typeface="Verdana" charset="0"/>
              <a:ea typeface="ＭＳ Ｐゴシック" charset="-128"/>
            </a:endParaRP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 charset="0"/>
                <a:ea typeface="ＭＳ Ｐゴシック" charset="-128"/>
              </a:rPr>
              <a:t>  Kommunikation</a:t>
            </a: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 charset="0"/>
                <a:ea typeface="ＭＳ Ｐゴシック" charset="-128"/>
              </a:rPr>
              <a:t>  Mobilität</a:t>
            </a: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 charset="0"/>
                <a:ea typeface="ＭＳ Ｐゴシック" charset="-128"/>
              </a:rPr>
              <a:t>  Sinne und Sensoren</a:t>
            </a: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 charset="0"/>
                <a:ea typeface="ＭＳ Ｐゴシック" charset="-128"/>
              </a:rPr>
              <a:t>  Fliegen</a:t>
            </a: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 charset="0"/>
                <a:ea typeface="ＭＳ Ｐゴシック" charset="-128"/>
              </a:rPr>
              <a:t>  Wasser / ein vielfältiger Stoff</a:t>
            </a: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 charset="0"/>
                <a:ea typeface="ＭＳ Ｐゴシック" charset="-128"/>
              </a:rPr>
              <a:t>  Wissenschaft + Technik im Alltag </a:t>
            </a:r>
            <a:r>
              <a:rPr lang="de-CH" sz="2800" dirty="0">
                <a:latin typeface="Verdana" charset="0"/>
                <a:ea typeface="ＭＳ Ｐゴシック" charset="-128"/>
                <a:sym typeface="Wingdings" panose="05000000000000000000" pitchFamily="2" charset="2"/>
              </a:rPr>
              <a:t> </a:t>
            </a:r>
            <a:r>
              <a:rPr lang="de-CH" sz="2200" b="1" dirty="0">
                <a:solidFill>
                  <a:schemeClr val="accent1">
                    <a:lumMod val="50000"/>
                  </a:schemeClr>
                </a:solidFill>
                <a:latin typeface="Verdana" charset="0"/>
                <a:ea typeface="ＭＳ Ｐゴシック" charset="-128"/>
                <a:sym typeface="Wingdings" panose="05000000000000000000" pitchFamily="2" charset="2"/>
              </a:rPr>
              <a:t>obligatorisch</a:t>
            </a:r>
            <a:br>
              <a:rPr lang="de-CH" sz="2800" dirty="0">
                <a:latin typeface="Verdana" charset="0"/>
                <a:ea typeface="ＭＳ Ｐゴシック" charset="-128"/>
              </a:rPr>
            </a:br>
            <a:endParaRPr lang="de-CH" sz="2800" i="1" dirty="0">
              <a:latin typeface="Verdana" charset="0"/>
              <a:ea typeface="ＭＳ Ｐゴシック" charset="-128"/>
            </a:endParaRPr>
          </a:p>
        </p:txBody>
      </p:sp>
      <p:sp>
        <p:nvSpPr>
          <p:cNvPr id="26627" name="AutoShape 4"/>
          <p:cNvSpPr>
            <a:spLocks/>
          </p:cNvSpPr>
          <p:nvPr/>
        </p:nvSpPr>
        <p:spPr bwMode="auto">
          <a:xfrm>
            <a:off x="4253389" y="2492375"/>
            <a:ext cx="271462" cy="784225"/>
          </a:xfrm>
          <a:prstGeom prst="rightBrace">
            <a:avLst>
              <a:gd name="adj1" fmla="val 24074"/>
              <a:gd name="adj2" fmla="val 50000"/>
            </a:avLst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endParaRPr lang="de-DE" sz="18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6628" name="Text Box 6"/>
          <p:cNvSpPr txBox="1">
            <a:spLocks noChangeArrowheads="1"/>
          </p:cNvSpPr>
          <p:nvPr/>
        </p:nvSpPr>
        <p:spPr bwMode="auto">
          <a:xfrm>
            <a:off x="4594225" y="2594768"/>
            <a:ext cx="45640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CH" sz="28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von 2 obligatorisch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256" y="109438"/>
            <a:ext cx="1585097" cy="1585097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0" y="5737860"/>
            <a:ext cx="93297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Von diesen sieben Modulen werden mindestens fünf behandelt.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848"/>
    </mc:Choice>
    <mc:Fallback xmlns="">
      <p:transition spd="slow" advTm="428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879376" y="41727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de-CH" sz="3200" b="1">
                <a:latin typeface="Verdana" charset="0"/>
                <a:ea typeface="ＭＳ Ｐゴシック" charset="-128"/>
              </a:rPr>
              <a:t>Modulauswahl: Kreisschule Thal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907976" y="1844824"/>
            <a:ext cx="8458200" cy="452596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00000"/>
              </a:lnSpc>
              <a:buNone/>
            </a:pPr>
            <a:br>
              <a:rPr lang="de-CH" sz="2800">
                <a:latin typeface="Verdana" charset="0"/>
                <a:ea typeface="ＭＳ Ｐゴシック" charset="-128"/>
              </a:rPr>
            </a:br>
            <a:endParaRPr lang="de-CH" sz="2800" i="1">
              <a:latin typeface="Verdana" charset="0"/>
              <a:ea typeface="ＭＳ Ｐゴシック" charset="-128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907976" y="1916832"/>
            <a:ext cx="769647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100000"/>
              </a:lnSpc>
              <a:buAutoNum type="arabicPeriod"/>
            </a:pPr>
            <a:r>
              <a:rPr lang="de-CH" sz="2800" b="1" dirty="0">
                <a:latin typeface="Verdana" charset="0"/>
              </a:rPr>
              <a:t>Kurs:</a:t>
            </a:r>
          </a:p>
          <a:p>
            <a:pPr eaLnBrk="1" hangingPunct="1">
              <a:lnSpc>
                <a:spcPct val="100000"/>
              </a:lnSpc>
            </a:pPr>
            <a:endParaRPr lang="de-CH" sz="2800" b="1" dirty="0">
              <a:latin typeface="Verdana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 charset="0"/>
              </a:rPr>
              <a:t>  Fliegen</a:t>
            </a:r>
          </a:p>
          <a:p>
            <a:pPr marL="0" indent="0">
              <a:lnSpc>
                <a:spcPct val="100000"/>
              </a:lnSpc>
              <a:buNone/>
            </a:pPr>
            <a:endParaRPr lang="de-CH" sz="2800" dirty="0">
              <a:latin typeface="Verdana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 charset="0"/>
              </a:rPr>
              <a:t>  Mobilität</a:t>
            </a:r>
          </a:p>
          <a:p>
            <a:pPr marL="0" indent="0">
              <a:lnSpc>
                <a:spcPct val="100000"/>
              </a:lnSpc>
              <a:buNone/>
            </a:pPr>
            <a:endParaRPr lang="de-CH" sz="2800" dirty="0">
              <a:latin typeface="Verdana" charset="0"/>
            </a:endParaRPr>
          </a:p>
          <a:p>
            <a:pPr marL="365125" indent="-365125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 charset="0"/>
              </a:rPr>
              <a:t>Zwischendurch:                            Wissenschaft und Technik                                im Alltag </a:t>
            </a:r>
            <a:br>
              <a:rPr lang="de-CH" dirty="0">
                <a:latin typeface="Verdana" charset="0"/>
              </a:rPr>
            </a:br>
            <a:endParaRPr lang="de-CH" i="1" dirty="0">
              <a:latin typeface="Verdana" charset="0"/>
            </a:endParaRPr>
          </a:p>
        </p:txBody>
      </p:sp>
      <p:pic>
        <p:nvPicPr>
          <p:cNvPr id="5" name="Bild 1" descr="Logo Kreisschule Thal definitiv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4870"/>
            <a:ext cx="13716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200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92"/>
    </mc:Choice>
    <mc:Fallback xmlns="">
      <p:transition spd="slow" advTm="131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6626" grpId="0" build="p"/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D3163-82E2-4966-9870-39DD319E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400" b="1" dirty="0">
                <a:latin typeface="Verdana"/>
                <a:ea typeface="Verdana"/>
                <a:cs typeface="Verdana"/>
              </a:rPr>
              <a:t>1. Kurs: </a:t>
            </a:r>
            <a:r>
              <a:rPr lang="en-US" sz="2400" b="1" dirty="0" err="1">
                <a:latin typeface="Verdana"/>
                <a:ea typeface="Verdana"/>
                <a:cs typeface="Verdana"/>
              </a:rPr>
              <a:t>Thema</a:t>
            </a:r>
            <a:r>
              <a:rPr lang="en-US" sz="2400" b="1" dirty="0">
                <a:latin typeface="Verdana"/>
                <a:ea typeface="Verdana"/>
                <a:cs typeface="Verdana"/>
              </a:rPr>
              <a:t> </a:t>
            </a:r>
            <a:r>
              <a:rPr lang="en-US" sz="2400" b="1" dirty="0" err="1">
                <a:latin typeface="Verdana"/>
                <a:ea typeface="Verdana"/>
                <a:cs typeface="Verdana"/>
              </a:rPr>
              <a:t>Fliegen</a:t>
            </a:r>
            <a:r>
              <a:rPr lang="en-US" sz="2400" b="1" dirty="0">
                <a:latin typeface="Verdana"/>
                <a:ea typeface="Verdana"/>
                <a:cs typeface="Verdana"/>
              </a:rPr>
              <a:t>: </a:t>
            </a:r>
            <a:r>
              <a:rPr lang="en-US" sz="2400" b="1" dirty="0" err="1">
                <a:latin typeface="Verdana"/>
                <a:ea typeface="Verdana"/>
                <a:cs typeface="Verdana"/>
              </a:rPr>
              <a:t>Impressionen</a:t>
            </a:r>
            <a:r>
              <a:rPr lang="en-US" sz="2400" b="1" dirty="0">
                <a:latin typeface="Verdana"/>
                <a:ea typeface="Verdana"/>
                <a:cs typeface="Verdana"/>
              </a:rPr>
              <a:t> Flughafen Zürich 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CCB00C8-7F4F-4FEF-907A-A7B17EF169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19175" y="1846263"/>
            <a:ext cx="3637706" cy="2041286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299011CA-C778-4577-96EC-A674356033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75" y="3894289"/>
            <a:ext cx="2743200" cy="2057400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6CFC88C1-11E1-47CF-B035-38B419CF06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8725" y="3894138"/>
            <a:ext cx="2684334" cy="2013338"/>
          </a:xfrm>
          <a:prstGeom prst="rect">
            <a:avLst/>
          </a:prstGeom>
        </p:spPr>
      </p:pic>
      <p:pic>
        <p:nvPicPr>
          <p:cNvPr id="11" name="Bild 1" descr="Logo Kreisschule Thal definitiv1">
            <a:extLst>
              <a:ext uri="{FF2B5EF4-FFF2-40B4-BE49-F238E27FC236}">
                <a16:creationId xmlns:a16="http://schemas.microsoft.com/office/drawing/2014/main" id="{38F470F5-187C-4DD2-AAB4-FB320280AF5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4870"/>
            <a:ext cx="13716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62F88FE1-D47B-4468-A10D-1D4BF0CF22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2488" y="1876425"/>
            <a:ext cx="3575936" cy="2052638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41E5F40B-6F68-48D1-8F1E-D0B9E34AD7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2038" y="3924300"/>
            <a:ext cx="2984923" cy="197485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4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83"/>
    </mc:Choice>
    <mc:Fallback xmlns="">
      <p:transition spd="slow" advTm="125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558579" y="204292"/>
            <a:ext cx="8440599" cy="1934749"/>
          </a:xfrm>
        </p:spPr>
        <p:txBody>
          <a:bodyPr>
            <a:normAutofit/>
          </a:bodyPr>
          <a:lstStyle/>
          <a:p>
            <a:r>
              <a:rPr lang="de-CH" sz="3200" b="1" dirty="0">
                <a:latin typeface="Verdana"/>
                <a:ea typeface="Verdana"/>
                <a:cs typeface="Verdana"/>
              </a:rPr>
              <a:t>1. Kurs: Thema Fliegen</a:t>
            </a:r>
            <a:br>
              <a:rPr lang="de-CH" sz="3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sz="3200" b="1" dirty="0">
                <a:latin typeface="Verdana"/>
                <a:ea typeface="Verdana"/>
                <a:cs typeface="Verdana"/>
              </a:rPr>
              <a:t>Wir bauen ein eigenes Flugobjekt bauen inkl. Dokumentation</a:t>
            </a:r>
            <a:endParaRPr lang="en-US" dirty="0"/>
          </a:p>
        </p:txBody>
      </p:sp>
      <p:pic>
        <p:nvPicPr>
          <p:cNvPr id="4" name="Bild 1" descr="Logo Kreisschule Thal definitiv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62" y="36462"/>
            <a:ext cx="13716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EC1B268C-A13D-4FF1-B670-C6C8C85AB8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565" y="2335903"/>
            <a:ext cx="5648905" cy="3957487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0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83"/>
    </mc:Choice>
    <mc:Fallback xmlns="">
      <p:transition spd="slow" advTm="6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228600" y="3589"/>
            <a:ext cx="8440599" cy="1934749"/>
          </a:xfrm>
        </p:spPr>
        <p:txBody>
          <a:bodyPr>
            <a:normAutofit/>
          </a:bodyPr>
          <a:lstStyle/>
          <a:p>
            <a:r>
              <a:rPr lang="de-CH" sz="3200" b="1" dirty="0">
                <a:latin typeface="Verdana"/>
                <a:ea typeface="Verdana"/>
                <a:cs typeface="Verdana"/>
              </a:rPr>
              <a:t>1. Kurs: Thema Fliegen</a:t>
            </a:r>
            <a:br>
              <a:rPr lang="de-CH" sz="3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sz="3200" b="1" dirty="0">
                <a:latin typeface="Verdana"/>
                <a:ea typeface="Verdana"/>
                <a:cs typeface="Verdana"/>
              </a:rPr>
              <a:t>Eigenes Flugobjekt bauen (Film)</a:t>
            </a:r>
            <a:endParaRPr lang="en-US" dirty="0"/>
          </a:p>
        </p:txBody>
      </p:sp>
      <p:pic>
        <p:nvPicPr>
          <p:cNvPr id="4" name="Bild 1" descr="Logo Kreisschule Thal definitiv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92" y="204292"/>
            <a:ext cx="13716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UYBZ547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94992" y="2420888"/>
            <a:ext cx="6016668" cy="338437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7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01"/>
    </mc:Choice>
    <mc:Fallback xmlns="">
      <p:transition spd="slow" advTm="236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5929" objId="3"/>
        <p14:stopEvt time="23601" objId="3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6856" y="296543"/>
            <a:ext cx="7543800" cy="1450757"/>
          </a:xfrm>
        </p:spPr>
        <p:txBody>
          <a:bodyPr>
            <a:normAutofit/>
          </a:bodyPr>
          <a:lstStyle/>
          <a:p>
            <a:r>
              <a:rPr lang="de-CH" sz="2400" b="1" dirty="0">
                <a:latin typeface="Verdana"/>
                <a:ea typeface="Verdana"/>
                <a:cs typeface="Verdana"/>
              </a:rPr>
              <a:t>1. Kurs: </a:t>
            </a:r>
            <a:r>
              <a:rPr lang="de-CH" sz="2400" b="1" dirty="0">
                <a:latin typeface="Verdana"/>
                <a:ea typeface="Verdana"/>
                <a:cs typeface="Calibri Light"/>
              </a:rPr>
              <a:t>Thema Mobilität: Exkursion</a:t>
            </a:r>
            <a:r>
              <a:rPr lang="de-CH" sz="2400" b="1" dirty="0">
                <a:latin typeface="Verdana"/>
                <a:ea typeface="Verdana"/>
                <a:cs typeface="Verdana"/>
              </a:rPr>
              <a:t> Erlebniszug Olten</a:t>
            </a:r>
            <a:r>
              <a:rPr lang="de-CH" sz="3200" b="1" dirty="0">
                <a:latin typeface="Verdana"/>
                <a:ea typeface="Verdana"/>
                <a:cs typeface="Verdana"/>
              </a:rPr>
              <a:t> </a:t>
            </a:r>
            <a:endParaRPr lang="de-CH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00" y="4147768"/>
            <a:ext cx="4427984" cy="2341571"/>
          </a:xfrm>
        </p:spPr>
      </p:pic>
      <p:pic>
        <p:nvPicPr>
          <p:cNvPr id="4" name="Bild 1" descr="Logo Kreisschule Thal definitiv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22" y="146247"/>
            <a:ext cx="13716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2" y="1705713"/>
            <a:ext cx="4341431" cy="244205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829" y="1705713"/>
            <a:ext cx="4029179" cy="251802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408" y="4187001"/>
            <a:ext cx="3816424" cy="2263107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7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59"/>
    </mc:Choice>
    <mc:Fallback xmlns="">
      <p:transition spd="slow" advTm="175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1. Kurs: Mobilitätstage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/>
              <a:t>- 2 Intensivtage zum Thema Mobilität</a:t>
            </a:r>
          </a:p>
          <a:p>
            <a:r>
              <a:rPr lang="de-CH"/>
              <a:t>- Zusammenarbeit mit  </a:t>
            </a:r>
            <a:r>
              <a:rPr lang="de-CH" err="1"/>
              <a:t>so!mobil</a:t>
            </a:r>
            <a:endParaRPr lang="de-CH"/>
          </a:p>
          <a:p>
            <a:r>
              <a:rPr lang="de-CH"/>
              <a:t>- 2 Module an 2 Tagen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7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52"/>
    </mc:Choice>
    <mc:Fallback xmlns="">
      <p:transition spd="slow" advTm="7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Mobilitätstage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727849">
            <a:off x="5911896" y="272607"/>
            <a:ext cx="3408363" cy="6946434"/>
          </a:xfrm>
          <a:prstGeom prst="rect">
            <a:avLst/>
          </a:prstGeom>
        </p:spPr>
      </p:pic>
      <p:sp>
        <p:nvSpPr>
          <p:cNvPr id="5" name="Inhaltsplatzhalter 2"/>
          <p:cNvSpPr txBox="1">
            <a:spLocks/>
          </p:cNvSpPr>
          <p:nvPr/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de-CH"/>
              <a:t>Tag 1: Verkehrszählung und Auswertung der Daten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3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76"/>
    </mc:Choice>
    <mc:Fallback xmlns="">
      <p:transition spd="slow" advTm="65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Mobilitätstage</a:t>
            </a:r>
          </a:p>
        </p:txBody>
      </p:sp>
      <p:sp>
        <p:nvSpPr>
          <p:cNvPr id="5" name="Inhaltsplatzhalter 2"/>
          <p:cNvSpPr txBox="1">
            <a:spLocks/>
          </p:cNvSpPr>
          <p:nvPr/>
        </p:nvSpPr>
        <p:spPr>
          <a:xfrm>
            <a:off x="539552" y="1916832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de-CH"/>
              <a:t>Tag 2: Eigene Umfrage zum Mobilitätsverhalten</a:t>
            </a:r>
          </a:p>
          <a:p>
            <a:pPr fontAlgn="auto"/>
            <a:r>
              <a:rPr lang="de-CH"/>
              <a:t>durchführen und auswerten.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96204">
            <a:off x="5725518" y="102792"/>
            <a:ext cx="3629025" cy="7191375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8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40"/>
    </mc:Choice>
    <mc:Fallback xmlns="">
      <p:transition spd="slow" advTm="7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879376" y="41727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de-CH" sz="3200" b="1">
                <a:latin typeface="Verdana" charset="0"/>
                <a:ea typeface="ＭＳ Ｐゴシック" charset="-128"/>
              </a:rPr>
              <a:t>Modulauswahl: Kreisschule Thal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907976" y="1844824"/>
            <a:ext cx="8458200" cy="452596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00000"/>
              </a:lnSpc>
              <a:buNone/>
            </a:pPr>
            <a:br>
              <a:rPr lang="de-CH" sz="2800">
                <a:latin typeface="Verdana" charset="0"/>
                <a:ea typeface="ＭＳ Ｐゴシック" charset="-128"/>
              </a:rPr>
            </a:br>
            <a:endParaRPr lang="de-CH" sz="2800" i="1">
              <a:latin typeface="Verdana" charset="0"/>
              <a:ea typeface="ＭＳ Ｐゴシック" charset="-128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881688" y="1988840"/>
            <a:ext cx="7650752" cy="39703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de-CH" sz="2800" b="1" dirty="0">
                <a:latin typeface="Verdana"/>
                <a:ea typeface="ＭＳ Ｐゴシック"/>
              </a:rPr>
              <a:t>2. Kurs</a:t>
            </a:r>
          </a:p>
          <a:p>
            <a:pPr eaLnBrk="1" hangingPunct="1">
              <a:lnSpc>
                <a:spcPct val="100000"/>
              </a:lnSpc>
            </a:pPr>
            <a:endParaRPr lang="de-CH" sz="2800" b="1">
              <a:latin typeface="Verdana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/>
                <a:ea typeface="ＭＳ Ｐゴシック"/>
              </a:rPr>
              <a:t>  Wasser</a:t>
            </a:r>
          </a:p>
          <a:p>
            <a:pPr marL="0" indent="0">
              <a:lnSpc>
                <a:spcPct val="100000"/>
              </a:lnSpc>
              <a:buNone/>
            </a:pPr>
            <a:endParaRPr lang="de-CH" sz="2800">
              <a:latin typeface="Verdana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/>
                <a:ea typeface="ＭＳ Ｐゴシック"/>
              </a:rPr>
              <a:t>  Energie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de-CH" sz="2800" dirty="0">
              <a:latin typeface="Verdana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/>
                <a:ea typeface="ＭＳ Ｐゴシック"/>
              </a:rPr>
              <a:t> Neu werden wir im ab Schuljahr 22/23 das Modul Robotik anbieten</a:t>
            </a:r>
          </a:p>
          <a:p>
            <a:endParaRPr lang="de-CH" sz="2800">
              <a:latin typeface="Verdana" charset="0"/>
            </a:endParaRPr>
          </a:p>
        </p:txBody>
      </p:sp>
      <p:pic>
        <p:nvPicPr>
          <p:cNvPr id="5" name="Bild 1" descr="Logo Kreisschule Thal definitiv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37817"/>
            <a:ext cx="13716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677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35"/>
    </mc:Choice>
    <mc:Fallback xmlns="">
      <p:transition spd="slow" advTm="10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6626" grpId="0" build="p"/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03852" y="566600"/>
            <a:ext cx="8229600" cy="1143000"/>
          </a:xfrm>
        </p:spPr>
        <p:txBody>
          <a:bodyPr>
            <a:normAutofit/>
          </a:bodyPr>
          <a:lstStyle/>
          <a:p>
            <a:r>
              <a:rPr lang="de-CH" sz="2400" b="1" dirty="0">
                <a:latin typeface="Verdana"/>
                <a:ea typeface="ＭＳ Ｐゴシック"/>
                <a:cs typeface="Verdana"/>
              </a:rPr>
              <a:t>2. Kurs Thema Wasser: Exkursion Trinkwasserversorgung Olten</a:t>
            </a:r>
            <a:endParaRPr lang="de-CH" sz="2400" b="1" dirty="0">
              <a:latin typeface="Verdana" charset="0"/>
              <a:ea typeface="ＭＳ Ｐゴシック" charset="-128"/>
            </a:endParaRP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85800" y="1844675"/>
            <a:ext cx="8458200" cy="452596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00000"/>
              </a:lnSpc>
              <a:buNone/>
            </a:pPr>
            <a:br>
              <a:rPr lang="de-CH" sz="2800">
                <a:latin typeface="Verdana" charset="0"/>
                <a:ea typeface="ＭＳ Ｐゴシック" charset="-128"/>
              </a:rPr>
            </a:br>
            <a:endParaRPr lang="de-CH" sz="2800" i="1">
              <a:latin typeface="Verdana" charset="0"/>
              <a:ea typeface="ＭＳ Ｐゴシック" charset="-128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6" r="4209"/>
          <a:stretch/>
        </p:blipFill>
        <p:spPr>
          <a:xfrm>
            <a:off x="484403" y="3092647"/>
            <a:ext cx="1483556" cy="262461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004" y="3091032"/>
            <a:ext cx="3988967" cy="224379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995" y="1991335"/>
            <a:ext cx="2174534" cy="3874354"/>
          </a:xfrm>
          <a:prstGeom prst="rect">
            <a:avLst/>
          </a:prstGeom>
        </p:spPr>
      </p:pic>
      <p:pic>
        <p:nvPicPr>
          <p:cNvPr id="9" name="Bild 1" descr="Logo Kreisschule Thal definitiv1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4870"/>
            <a:ext cx="13716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446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68"/>
    </mc:Choice>
    <mc:Fallback xmlns="">
      <p:transition spd="slow" advTm="7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662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879376" y="41727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de-CH" sz="3200" b="1" dirty="0">
                <a:latin typeface="Verdana" charset="0"/>
                <a:ea typeface="ＭＳ Ｐゴシック" charset="-128"/>
              </a:rPr>
              <a:t>Unterrichtsbeispiel: Thema Wasser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907976" y="1844824"/>
            <a:ext cx="8458200" cy="452596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00000"/>
              </a:lnSpc>
              <a:buNone/>
            </a:pPr>
            <a:br>
              <a:rPr lang="de-CH" sz="2800">
                <a:latin typeface="Verdana" charset="0"/>
                <a:ea typeface="ＭＳ Ｐゴシック" charset="-128"/>
              </a:rPr>
            </a:br>
            <a:endParaRPr lang="de-CH" sz="2800" i="1">
              <a:latin typeface="Verdana" charset="0"/>
              <a:ea typeface="ＭＳ Ｐゴシック" charset="-128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881688" y="1988840"/>
            <a:ext cx="76507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</a:pPr>
            <a:br>
              <a:rPr lang="de-CH" sz="2800">
                <a:latin typeface="Verdana" charset="0"/>
              </a:rPr>
            </a:br>
            <a:endParaRPr lang="de-CH" sz="2800" i="1">
              <a:latin typeface="Verdana" charset="0"/>
            </a:endParaRPr>
          </a:p>
        </p:txBody>
      </p:sp>
      <p:pic>
        <p:nvPicPr>
          <p:cNvPr id="5" name="Bild 1" descr="Logo Kreisschule Thal definitiv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37817"/>
            <a:ext cx="13716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7"/>
          <a:srcRect t="30343" r="4254"/>
          <a:stretch/>
        </p:blipFill>
        <p:spPr>
          <a:xfrm rot="489038">
            <a:off x="125690" y="2665399"/>
            <a:ext cx="8645075" cy="2389022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559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84"/>
    </mc:Choice>
    <mc:Fallback xmlns="">
      <p:transition spd="slow" advTm="157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6626" grpId="0" build="p"/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01893">
            <a:off x="319699" y="980535"/>
            <a:ext cx="8403461" cy="4426555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2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63"/>
    </mc:Choice>
    <mc:Fallback xmlns="">
      <p:transition spd="slow" advTm="11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85800" y="1844675"/>
            <a:ext cx="8458200" cy="452596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00000"/>
              </a:lnSpc>
              <a:buNone/>
            </a:pPr>
            <a:br>
              <a:rPr lang="de-CH" sz="2800">
                <a:latin typeface="Verdana" charset="0"/>
                <a:ea typeface="ＭＳ Ｐゴシック" charset="-128"/>
              </a:rPr>
            </a:br>
            <a:endParaRPr lang="de-CH" sz="2800" i="1">
              <a:latin typeface="Verdana" charset="0"/>
              <a:ea typeface="ＭＳ Ｐゴシック" charset="-128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257" y="3127762"/>
            <a:ext cx="3499335" cy="1968376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233" y="2182051"/>
            <a:ext cx="2209357" cy="3900660"/>
          </a:xfrm>
          <a:prstGeom prst="rect">
            <a:avLst/>
          </a:prstGeom>
        </p:spPr>
      </p:pic>
      <p:pic>
        <p:nvPicPr>
          <p:cNvPr id="9" name="Bild 1" descr="Logo Kreisschule Thal definitiv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4870"/>
            <a:ext cx="13716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E7FCDE3B-975D-4B6E-8D05-FE90D93FFA70}"/>
              </a:ext>
            </a:extLst>
          </p:cNvPr>
          <p:cNvSpPr txBox="1">
            <a:spLocks noChangeArrowheads="1"/>
          </p:cNvSpPr>
          <p:nvPr/>
        </p:nvSpPr>
        <p:spPr>
          <a:xfrm>
            <a:off x="1003852" y="566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CH" sz="2400" b="1" dirty="0">
                <a:latin typeface="Verdana"/>
                <a:ea typeface="ＭＳ Ｐゴシック"/>
                <a:cs typeface="Verdana"/>
              </a:rPr>
              <a:t>2. Kurs Thema Energie: Exkursion </a:t>
            </a:r>
            <a:r>
              <a:rPr lang="de-CH" sz="2400" b="1" dirty="0" err="1">
                <a:latin typeface="Verdana"/>
                <a:ea typeface="ＭＳ Ｐゴシック"/>
                <a:cs typeface="Verdana"/>
              </a:rPr>
              <a:t>Pelletfabrik</a:t>
            </a:r>
            <a:r>
              <a:rPr lang="de-CH" sz="2400" b="1" dirty="0">
                <a:latin typeface="Verdana"/>
                <a:ea typeface="ＭＳ Ｐゴシック"/>
                <a:cs typeface="Verdana"/>
              </a:rPr>
              <a:t> </a:t>
            </a:r>
            <a:r>
              <a:rPr lang="de-CH" sz="2400" b="1" dirty="0" err="1">
                <a:latin typeface="Verdana"/>
                <a:ea typeface="ＭＳ Ｐゴシック"/>
                <a:cs typeface="Verdana"/>
              </a:rPr>
              <a:t>Klus</a:t>
            </a:r>
            <a:r>
              <a:rPr lang="de-CH" sz="2400" b="1" dirty="0">
                <a:latin typeface="Verdana"/>
                <a:ea typeface="ＭＳ Ｐゴシック"/>
                <a:cs typeface="Verdana"/>
              </a:rPr>
              <a:t>/Balsthal</a:t>
            </a:r>
            <a:endParaRPr lang="de-CH" sz="2400" b="1" dirty="0">
              <a:latin typeface="Verdana" charset="0"/>
              <a:ea typeface="ＭＳ Ｐゴシック" charset="-128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662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23"/>
    </mc:Choice>
    <mc:Fallback xmlns="">
      <p:transition spd="slow" advTm="94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662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879376" y="41727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de-CH" sz="3200" b="1">
                <a:latin typeface="Verdana" charset="0"/>
                <a:ea typeface="ＭＳ Ｐゴシック" charset="-128"/>
              </a:rPr>
              <a:t>Modulauswahl: Kreisschule </a:t>
            </a:r>
            <a:r>
              <a:rPr lang="de-CH" sz="3200" b="1" err="1">
                <a:latin typeface="Verdana" charset="0"/>
                <a:ea typeface="ＭＳ Ｐゴシック" charset="-128"/>
              </a:rPr>
              <a:t>Gäu</a:t>
            </a:r>
            <a:endParaRPr lang="de-CH" sz="3200" b="1">
              <a:latin typeface="Verdana" charset="0"/>
              <a:ea typeface="ＭＳ Ｐゴシック" charset="-128"/>
            </a:endParaRP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868328" y="1814458"/>
            <a:ext cx="8458200" cy="4525963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lnSpc>
                <a:spcPct val="100000"/>
              </a:lnSpc>
              <a:buNone/>
            </a:pPr>
            <a:r>
              <a:rPr lang="de-CH" sz="2800" b="1" dirty="0">
                <a:latin typeface="Verdana" charset="0"/>
                <a:ea typeface="ＭＳ Ｐゴシック" charset="-128"/>
              </a:rPr>
              <a:t>1. Kurs: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 charset="0"/>
                <a:ea typeface="ＭＳ Ｐゴシック" charset="-128"/>
              </a:rPr>
              <a:t>  Fliegen</a:t>
            </a:r>
          </a:p>
          <a:p>
            <a:pPr marL="0" indent="0">
              <a:lnSpc>
                <a:spcPct val="100000"/>
              </a:lnSpc>
              <a:buNone/>
            </a:pPr>
            <a:endParaRPr lang="de-CH" sz="2800" dirty="0">
              <a:latin typeface="Verdana" charset="0"/>
              <a:ea typeface="ＭＳ Ｐゴシック" charset="-128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 charset="0"/>
                <a:ea typeface="ＭＳ Ｐゴシック" charset="-128"/>
              </a:rPr>
              <a:t>  Sinne und Sensoren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de-CH" sz="2800" dirty="0">
              <a:latin typeface="Verdana" charset="0"/>
              <a:ea typeface="ＭＳ Ｐゴシック" charset="-128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 charset="0"/>
                <a:ea typeface="ＭＳ Ｐゴシック" charset="-128"/>
              </a:rPr>
              <a:t>  Wasser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de-CH" sz="2800" dirty="0">
              <a:latin typeface="Verdana" charset="0"/>
              <a:ea typeface="ＭＳ Ｐゴシック" charset="-128"/>
            </a:endParaRPr>
          </a:p>
          <a:p>
            <a:pPr marL="365125" indent="-365125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2800" dirty="0">
                <a:latin typeface="Verdana" charset="0"/>
                <a:ea typeface="ＭＳ Ｐゴシック" charset="-128"/>
              </a:rPr>
              <a:t>Zwischendurch:                            Wissenschaft und                                               Wissenschaft und Technik                                                        im Alltag </a:t>
            </a:r>
            <a:br>
              <a:rPr lang="de-CH" sz="2800" dirty="0">
                <a:latin typeface="Verdana" charset="0"/>
                <a:ea typeface="ＭＳ Ｐゴシック" charset="-128"/>
              </a:rPr>
            </a:br>
            <a:endParaRPr lang="de-CH" sz="2800" i="1" dirty="0">
              <a:latin typeface="Verdana" charset="0"/>
              <a:ea typeface="ＭＳ Ｐゴシック" charset="-128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28" y="163082"/>
            <a:ext cx="3810868" cy="82568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5" r="9844"/>
          <a:stretch/>
        </p:blipFill>
        <p:spPr>
          <a:xfrm>
            <a:off x="5754111" y="1814458"/>
            <a:ext cx="2736985" cy="211896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8"/>
          <a:srcRect l="22378" t="27185" r="19" b="13144"/>
          <a:stretch/>
        </p:blipFill>
        <p:spPr>
          <a:xfrm>
            <a:off x="5097428" y="4077439"/>
            <a:ext cx="3517033" cy="2026765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43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35"/>
    </mc:Choice>
    <mc:Fallback xmlns="">
      <p:transition spd="slow" advTm="155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662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98632" y="562504"/>
            <a:ext cx="8568952" cy="115212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CH" sz="3200" b="1">
                <a:latin typeface="Verdana" charset="0"/>
                <a:ea typeface="ＭＳ Ｐゴシック" charset="-128"/>
              </a:rPr>
              <a:t>1. Kurs:</a:t>
            </a:r>
            <a:br>
              <a:rPr lang="de-CH" sz="3200" b="1">
                <a:latin typeface="Verdana" charset="0"/>
                <a:ea typeface="ＭＳ Ｐゴシック" charset="-128"/>
              </a:rPr>
            </a:br>
            <a:r>
              <a:rPr lang="de-CH" sz="3200" b="1">
                <a:latin typeface="Verdana" charset="0"/>
                <a:ea typeface="ＭＳ Ｐゴシック" charset="-128"/>
              </a:rPr>
              <a:t>Eigenes Flugobjekt bauen (Film)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416" y="0"/>
            <a:ext cx="2608352" cy="562504"/>
          </a:xfrm>
          <a:prstGeom prst="rect">
            <a:avLst/>
          </a:prstGeom>
        </p:spPr>
      </p:pic>
      <p:pic>
        <p:nvPicPr>
          <p:cNvPr id="5" name="IMG_505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900" y="1714500"/>
            <a:ext cx="9144000" cy="51435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1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976"/>
    </mc:Choice>
    <mc:Fallback xmlns="">
      <p:transition spd="slow" advTm="309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1473" objId="5"/>
        <p14:stopEvt time="17109" objId="5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94371" y="1436634"/>
            <a:ext cx="9278230" cy="521554"/>
          </a:xfrm>
        </p:spPr>
        <p:txBody>
          <a:bodyPr>
            <a:normAutofit fontScale="90000"/>
          </a:bodyPr>
          <a:lstStyle/>
          <a:p>
            <a:r>
              <a:rPr lang="de-CH" dirty="0"/>
              <a:t>Um das </a:t>
            </a:r>
            <a:r>
              <a:rPr lang="de-CH" b="1" dirty="0"/>
              <a:t>Modul Sinne und Sensoren </a:t>
            </a:r>
            <a:r>
              <a:rPr lang="de-CH" dirty="0"/>
              <a:t>besser zu verstehen:</a:t>
            </a:r>
            <a:br>
              <a:rPr lang="de-CH" dirty="0"/>
            </a:br>
            <a:r>
              <a:rPr lang="de-CH" b="1" dirty="0"/>
              <a:t>Besuch </a:t>
            </a:r>
            <a:r>
              <a:rPr lang="de-CH" b="1" dirty="0" err="1"/>
              <a:t>Technorama</a:t>
            </a:r>
            <a:r>
              <a:rPr lang="de-CH" b="1" dirty="0"/>
              <a:t> in Winterthur</a:t>
            </a:r>
            <a:endParaRPr lang="en-US" b="1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71" y="1958188"/>
            <a:ext cx="2926735" cy="219505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0327" y="1863107"/>
            <a:ext cx="3918438" cy="220412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3029" y="4226352"/>
            <a:ext cx="2614246" cy="196068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5097124" y="-9734550"/>
            <a:ext cx="5379161" cy="3600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57" r="15751"/>
          <a:stretch/>
        </p:blipFill>
        <p:spPr>
          <a:xfrm>
            <a:off x="2038433" y="4226352"/>
            <a:ext cx="3304531" cy="2051278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6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92"/>
    </mc:Choice>
    <mc:Fallback xmlns="">
      <p:transition spd="slow" advTm="204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/>
              <a:t>Modul Wasser</a:t>
            </a:r>
            <a:endParaRPr lang="en-US" b="1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5"/>
          <a:srcRect l="39174" t="25039" r="33800" b="12658"/>
          <a:stretch/>
        </p:blipFill>
        <p:spPr>
          <a:xfrm>
            <a:off x="6969369" y="3491370"/>
            <a:ext cx="2070763" cy="268531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822960" y="1772529"/>
            <a:ext cx="73976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Experimentieren mit Wasser z.B. Siedepunkt bestimmen, Wasserkreislauf im </a:t>
            </a:r>
            <a:r>
              <a:rPr lang="de-CH" dirty="0" err="1"/>
              <a:t>Konfitüreglas</a:t>
            </a:r>
            <a:endParaRPr lang="de-CH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Werkstatt zum Wasservorkommen weltweit: Wasserknappheit, Monsunfluten, Wasserschloss Europa etc. </a:t>
            </a:r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860" y="3545717"/>
            <a:ext cx="1932567" cy="257662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6249" y="3854399"/>
            <a:ext cx="2832157" cy="2267938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697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31"/>
    </mc:Choice>
    <mc:Fallback xmlns="">
      <p:transition spd="slow" advTm="38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de-CH" sz="3600" b="1"/>
              <a:t>Projekt zu einer Alltagsfrage</a:t>
            </a:r>
            <a:br>
              <a:rPr lang="de-CH" sz="3600"/>
            </a:br>
            <a:r>
              <a:rPr lang="de-CH" sz="3100"/>
              <a:t>Beispiel: Warum bekommen wir im Alter graue Haare?</a:t>
            </a:r>
          </a:p>
        </p:txBody>
      </p:sp>
      <p:pic>
        <p:nvPicPr>
          <p:cNvPr id="3" name="video graue haar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1124744"/>
            <a:ext cx="9159490" cy="5184617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182"/>
    </mc:Choice>
    <mc:Fallback xmlns="">
      <p:transition spd="slow" advTm="851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2177" objId="3"/>
        <p14:stopEvt time="85182" objId="3"/>
      </p14:showEvt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940371" y="85323"/>
            <a:ext cx="4062873" cy="505395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70000"/>
              </a:lnSpc>
              <a:spcAft>
                <a:spcPts val="0"/>
              </a:spcAft>
            </a:pPr>
            <a:r>
              <a:rPr lang="de-CH" sz="3200" b="1" dirty="0">
                <a:latin typeface="Verdana" charset="0"/>
                <a:ea typeface="ＭＳ Ｐゴシック" charset="-128"/>
              </a:rPr>
              <a:t>1. Kurs: Impressionen aus dem Unterricht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5"/>
          <a:srcRect t="2092" r="3067" b="5913"/>
          <a:stretch/>
        </p:blipFill>
        <p:spPr>
          <a:xfrm>
            <a:off x="7120504" y="73294"/>
            <a:ext cx="1902962" cy="326635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9" t="19983" r="33851" b="8872"/>
          <a:stretch/>
        </p:blipFill>
        <p:spPr>
          <a:xfrm rot="5400000">
            <a:off x="281972" y="3164381"/>
            <a:ext cx="2853208" cy="340973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759" y="31280"/>
            <a:ext cx="2608352" cy="56250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8"/>
          <a:srcRect l="15623" t="9131" r="20371" b="14862"/>
          <a:stretch/>
        </p:blipFill>
        <p:spPr>
          <a:xfrm>
            <a:off x="7308447" y="3442642"/>
            <a:ext cx="1728192" cy="2736304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3" t="9052" r="9051" b="650"/>
          <a:stretch/>
        </p:blipFill>
        <p:spPr>
          <a:xfrm>
            <a:off x="3874439" y="673784"/>
            <a:ext cx="3128805" cy="2773992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211" y="1028559"/>
            <a:ext cx="3676965" cy="2326799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11"/>
          <a:srcRect t="22442" r="35945" b="18407"/>
          <a:stretch/>
        </p:blipFill>
        <p:spPr>
          <a:xfrm>
            <a:off x="3511767" y="3530842"/>
            <a:ext cx="3696122" cy="255990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48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43"/>
    </mc:Choice>
    <mc:Fallback xmlns="">
      <p:transition spd="slow" advTm="89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868368" y="404664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de-CH" sz="3200" b="1">
                <a:latin typeface="Verdana" charset="0"/>
                <a:ea typeface="ＭＳ Ｐゴシック" charset="-128"/>
              </a:rPr>
              <a:t>Modulauswahl: Beispiel KS </a:t>
            </a:r>
            <a:r>
              <a:rPr lang="de-CH" sz="3200" b="1" err="1">
                <a:latin typeface="Verdana" charset="0"/>
                <a:ea typeface="ＭＳ Ｐゴシック" charset="-128"/>
              </a:rPr>
              <a:t>Gäu</a:t>
            </a:r>
            <a:endParaRPr lang="de-CH" sz="3200" b="1">
              <a:latin typeface="Verdana" charset="0"/>
              <a:ea typeface="ＭＳ Ｐゴシック" charset="-128"/>
            </a:endParaRP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868368" y="1844824"/>
            <a:ext cx="8458200" cy="4525963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lnSpc>
                <a:spcPct val="100000"/>
              </a:lnSpc>
              <a:buNone/>
            </a:pPr>
            <a:r>
              <a:rPr lang="de-CH" sz="3000" b="1" dirty="0">
                <a:latin typeface="Verdana" charset="0"/>
                <a:ea typeface="ＭＳ Ｐゴシック" charset="-128"/>
              </a:rPr>
              <a:t>2. Kurs:</a:t>
            </a:r>
          </a:p>
          <a:p>
            <a:pPr marL="365125" indent="-365125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3000" dirty="0">
                <a:latin typeface="Verdana" charset="0"/>
                <a:ea typeface="ＭＳ Ｐゴシック" charset="-128"/>
              </a:rPr>
              <a:t>Kommunikations-                             </a:t>
            </a:r>
            <a:r>
              <a:rPr lang="de-CH" sz="3000" dirty="0" err="1">
                <a:latin typeface="Verdana" charset="0"/>
                <a:ea typeface="ＭＳ Ｐゴシック" charset="-128"/>
              </a:rPr>
              <a:t>technologie</a:t>
            </a:r>
            <a:endParaRPr lang="de-CH" sz="3000" dirty="0">
              <a:latin typeface="Verdana" charset="0"/>
              <a:ea typeface="ＭＳ Ｐゴシック" charset="-128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de-CH" sz="3000" dirty="0">
              <a:latin typeface="Verdana" charset="0"/>
              <a:ea typeface="ＭＳ Ｐゴシック" charset="-128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3000" dirty="0">
                <a:latin typeface="Verdana" charset="0"/>
                <a:ea typeface="ＭＳ Ｐゴシック" charset="-128"/>
              </a:rPr>
              <a:t>  Energie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de-CH" sz="3000" dirty="0">
              <a:latin typeface="Verdana" charset="0"/>
              <a:ea typeface="ＭＳ Ｐゴシック" charset="-128"/>
            </a:endParaRPr>
          </a:p>
          <a:p>
            <a:pPr marL="365125" indent="-365125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de-CH" sz="3000" dirty="0">
                <a:latin typeface="Verdana" charset="0"/>
                <a:ea typeface="ＭＳ Ｐゴシック" charset="-128"/>
              </a:rPr>
              <a:t>Zwischendurch:                              Wissenschaft und                                       Technik im Alltag </a:t>
            </a:r>
            <a:br>
              <a:rPr lang="de-CH" sz="2800" dirty="0">
                <a:latin typeface="Verdana" charset="0"/>
                <a:ea typeface="ＭＳ Ｐゴシック" charset="-128"/>
              </a:rPr>
            </a:br>
            <a:endParaRPr lang="de-CH" sz="2800" i="1" dirty="0">
              <a:latin typeface="Verdana" charset="0"/>
              <a:ea typeface="ＭＳ Ｐゴシック" charset="-128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3" t="9654" r="12816" b="7314"/>
          <a:stretch/>
        </p:blipFill>
        <p:spPr>
          <a:xfrm>
            <a:off x="5402132" y="3851338"/>
            <a:ext cx="2987312" cy="245227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7"/>
          <a:srcRect l="13394" b="5157"/>
          <a:stretch/>
        </p:blipFill>
        <p:spPr>
          <a:xfrm>
            <a:off x="5364088" y="1844678"/>
            <a:ext cx="3055796" cy="187235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072" y="260648"/>
            <a:ext cx="2608352" cy="56250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667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21"/>
    </mc:Choice>
    <mc:Fallback xmlns="">
      <p:transition spd="slow" advTm="113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662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Modul: Kommunikationstechnologie</a:t>
            </a:r>
            <a:endParaRPr lang="en-US" dirty="0"/>
          </a:p>
        </p:txBody>
      </p:sp>
      <p:sp>
        <p:nvSpPr>
          <p:cNvPr id="3" name="Textfeld 2"/>
          <p:cNvSpPr txBox="1"/>
          <p:nvPr/>
        </p:nvSpPr>
        <p:spPr>
          <a:xfrm>
            <a:off x="782515" y="1907931"/>
            <a:ext cx="75188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Wie hat man früher kommuniziert?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Welche modernen Kommunikationstechnologien nutzen wir?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Medienarbeit schreiben (Umfrage durchführen und per Excel mit Diagrammen auswerten)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/>
              <a:t>Besuch: Kommunikationsmuseum Bern</a:t>
            </a:r>
            <a:endParaRPr lang="en-US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31" y="4543871"/>
            <a:ext cx="2883116" cy="178001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5"/>
          <a:srcRect l="11667" r="10379" b="2051"/>
          <a:stretch/>
        </p:blipFill>
        <p:spPr>
          <a:xfrm>
            <a:off x="3173586" y="4543871"/>
            <a:ext cx="2170482" cy="153352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6084" y="4307694"/>
            <a:ext cx="3276554" cy="1842669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92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28"/>
    </mc:Choice>
    <mc:Fallback xmlns="">
      <p:transition spd="slow" advTm="499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C39E722-CEDC-4990-AE8D-903842E4792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893" t="30706" r="3340" b="2932"/>
          <a:stretch/>
        </p:blipFill>
        <p:spPr>
          <a:xfrm>
            <a:off x="0" y="1204637"/>
            <a:ext cx="3197633" cy="5157805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 idx="4294967295"/>
          </p:nvPr>
        </p:nvSpPr>
        <p:spPr>
          <a:xfrm>
            <a:off x="1073150" y="287338"/>
            <a:ext cx="8070850" cy="792162"/>
          </a:xfrm>
        </p:spPr>
        <p:txBody>
          <a:bodyPr>
            <a:normAutofit fontScale="90000"/>
          </a:bodyPr>
          <a:lstStyle/>
          <a:p>
            <a:r>
              <a:rPr lang="de-CH" sz="3600" b="1" dirty="0"/>
              <a:t>WT im Alltag: Projekt-Schweizer Jugend testet</a:t>
            </a:r>
            <a:br>
              <a:rPr lang="de-CH" sz="4400" b="1" dirty="0"/>
            </a:br>
            <a:r>
              <a:rPr lang="de-CH" sz="2200" b="1" dirty="0"/>
              <a:t>Die </a:t>
            </a:r>
            <a:r>
              <a:rPr lang="de-CH" sz="2200" b="1" dirty="0" err="1"/>
              <a:t>SchülerInnen</a:t>
            </a:r>
            <a:r>
              <a:rPr lang="de-CH" sz="2200" b="1" dirty="0"/>
              <a:t> testen in Gruppen ein Produkt nach Wahl bezüglich verschiedener Kriterien (z.B. Preis, Degustation, etc.). 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230664" y="5015363"/>
            <a:ext cx="2736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Wie gut halten die Windeln an einem Baby?</a:t>
            </a:r>
          </a:p>
        </p:txBody>
      </p:sp>
      <p:pic>
        <p:nvPicPr>
          <p:cNvPr id="5" name="Grafik 4" descr="E:\Bilder W+T\20180119_094748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8" t="12387" r="12645" b="4542"/>
          <a:stretch/>
        </p:blipFill>
        <p:spPr bwMode="auto">
          <a:xfrm>
            <a:off x="3197632" y="1181277"/>
            <a:ext cx="5570126" cy="50344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3794349" y="1991462"/>
            <a:ext cx="47218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Wie lange dauert es, bis eine Reihe Schokolade geschmolzen ist?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1" r="52822" b="46667"/>
          <a:stretch/>
        </p:blipFill>
        <p:spPr>
          <a:xfrm rot="16200000">
            <a:off x="688552" y="299365"/>
            <a:ext cx="2934980" cy="440530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1" t="41314" r="3683" b="20751"/>
          <a:stretch/>
        </p:blipFill>
        <p:spPr>
          <a:xfrm>
            <a:off x="4349764" y="1034527"/>
            <a:ext cx="4417994" cy="3830195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898238" y="1079500"/>
            <a:ext cx="54472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CC3300"/>
                </a:solidFill>
              </a:rPr>
              <a:t>Wie sieht die Struktur von </a:t>
            </a:r>
            <a:r>
              <a:rPr lang="de-CH" b="1" dirty="0" err="1">
                <a:solidFill>
                  <a:srgbClr val="CC3300"/>
                </a:solidFill>
              </a:rPr>
              <a:t>Schoggipulver</a:t>
            </a:r>
            <a:r>
              <a:rPr lang="de-CH" b="1" dirty="0">
                <a:solidFill>
                  <a:srgbClr val="CC3300"/>
                </a:solidFill>
              </a:rPr>
              <a:t> unter dem Binokular aus?</a:t>
            </a:r>
          </a:p>
          <a:p>
            <a:r>
              <a:rPr lang="de-CH" b="1" dirty="0">
                <a:solidFill>
                  <a:srgbClr val="CC3300"/>
                </a:solidFill>
              </a:rPr>
              <a:t>links: </a:t>
            </a:r>
            <a:r>
              <a:rPr lang="de-CH" b="1" dirty="0" err="1">
                <a:solidFill>
                  <a:srgbClr val="CC3300"/>
                </a:solidFill>
              </a:rPr>
              <a:t>Nesquik</a:t>
            </a:r>
            <a:endParaRPr lang="de-CH" b="1" dirty="0">
              <a:solidFill>
                <a:srgbClr val="CC3300"/>
              </a:solidFill>
            </a:endParaRPr>
          </a:p>
          <a:p>
            <a:r>
              <a:rPr lang="de-CH" b="1" dirty="0">
                <a:solidFill>
                  <a:srgbClr val="CC3300"/>
                </a:solidFill>
              </a:rPr>
              <a:t>rechts: </a:t>
            </a:r>
            <a:r>
              <a:rPr lang="de-CH" b="1" dirty="0" err="1">
                <a:solidFill>
                  <a:srgbClr val="CC3300"/>
                </a:solidFill>
              </a:rPr>
              <a:t>Eimalzin</a:t>
            </a:r>
            <a:endParaRPr lang="de-CH" b="1" dirty="0">
              <a:solidFill>
                <a:srgbClr val="CC3300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7680" y="1015309"/>
            <a:ext cx="4788692" cy="590155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11"/>
          <a:srcRect l="1" r="-849" b="9414"/>
          <a:stretch/>
        </p:blipFill>
        <p:spPr>
          <a:xfrm>
            <a:off x="4742081" y="1034527"/>
            <a:ext cx="4401919" cy="5845566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4851422" y="4369214"/>
            <a:ext cx="4185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chemeClr val="bg1"/>
                </a:solidFill>
              </a:rPr>
              <a:t>Leimstifttest:</a:t>
            </a:r>
          </a:p>
          <a:p>
            <a:r>
              <a:rPr lang="de-CH" b="1" dirty="0">
                <a:solidFill>
                  <a:schemeClr val="bg1"/>
                </a:solidFill>
              </a:rPr>
              <a:t>Leider hat der Schulleim nicht gut abgeschnitten </a:t>
            </a:r>
            <a:r>
              <a:rPr lang="de-CH" b="1" dirty="0">
                <a:solidFill>
                  <a:schemeClr val="bg1"/>
                </a:solidFill>
                <a:sym typeface="Wingdings" panose="05000000000000000000" pitchFamily="2" charset="2"/>
              </a:rPr>
              <a:t></a:t>
            </a:r>
            <a:endParaRPr lang="de-CH" b="1" dirty="0">
              <a:solidFill>
                <a:schemeClr val="bg1"/>
              </a:solidFill>
            </a:endParaRPr>
          </a:p>
        </p:txBody>
      </p:sp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330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855"/>
    </mc:Choice>
    <mc:Fallback xmlns="">
      <p:transition spd="slow" advTm="84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Modul: Energie</a:t>
            </a:r>
            <a:endParaRPr lang="en-US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447" y="2807094"/>
            <a:ext cx="3554276" cy="261541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8650" y="2929024"/>
            <a:ext cx="4029805" cy="237155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106637" y="2171700"/>
            <a:ext cx="5129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Poster zu einem Kraftwerk gestalten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2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75"/>
    </mc:Choice>
    <mc:Fallback xmlns="">
      <p:transition spd="slow" advTm="189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e-CH"/>
              <a:t>Feedback von einem Ehemaligen</a:t>
            </a:r>
            <a:br>
              <a:rPr lang="de-CH"/>
            </a:br>
            <a:r>
              <a:rPr lang="de-CH"/>
              <a:t>(heutiger </a:t>
            </a:r>
            <a:r>
              <a:rPr lang="de-CH" err="1"/>
              <a:t>Kantischüler</a:t>
            </a:r>
            <a:r>
              <a:rPr lang="de-CH"/>
              <a:t>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11560" y="1737361"/>
            <a:ext cx="84249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«Dass ich das Fach WT besucht habe, hat mir an der </a:t>
            </a:r>
            <a:r>
              <a:rPr lang="de-CH" i="1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Kanti</a:t>
            </a:r>
            <a:r>
              <a:rPr lang="de-CH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geholfen. Bei all den WT-Projekten habe ich wichtige Dinge wie z.B. länger an einem Thema dran bleiben, Umgang mit Misserfolgen, zeitliche Planung/Zeitmanagement (Abgabedruck spüren), eigenständiges Planen der anfallenden Arbeiten, Arbeit im Team, </a:t>
            </a:r>
            <a:r>
              <a:rPr lang="de-CH" i="1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Powerpointpräsentationen</a:t>
            </a:r>
            <a:r>
              <a:rPr lang="de-CH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erstellen, usw. gelernt. Dieses Wissen hilft mir heute an der </a:t>
            </a:r>
            <a:r>
              <a:rPr lang="de-CH" i="1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Kanti</a:t>
            </a:r>
            <a:r>
              <a:rPr lang="de-CH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extrem, da es dort oft um selbständiges Arbeiten geht, nicht zuletzt auch bei der Maturarbeit.»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" t="48868" r="388" b="22827"/>
          <a:stretch/>
        </p:blipFill>
        <p:spPr>
          <a:xfrm>
            <a:off x="4123968" y="5517232"/>
            <a:ext cx="5040560" cy="100011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759" y="31280"/>
            <a:ext cx="2608352" cy="562504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9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21"/>
    </mc:Choice>
    <mc:Fallback xmlns="">
      <p:transition spd="slow" advTm="327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476672"/>
            <a:ext cx="7931224" cy="1040160"/>
          </a:xfrm>
        </p:spPr>
        <p:txBody>
          <a:bodyPr/>
          <a:lstStyle/>
          <a:p>
            <a:pPr eaLnBrk="1" hangingPunct="1"/>
            <a:r>
              <a:rPr lang="de-DE" sz="3200" b="1">
                <a:latin typeface="Verdana" charset="0"/>
                <a:ea typeface="ＭＳ Ｐゴシック" charset="-128"/>
              </a:rPr>
              <a:t>Charakteristiken des Fachs W&amp;T</a:t>
            </a:r>
            <a:endParaRPr lang="de-DE" b="1">
              <a:latin typeface="Verdana" charset="0"/>
              <a:ea typeface="ＭＳ Ｐゴシック" charset="-128"/>
            </a:endParaRPr>
          </a:p>
        </p:txBody>
      </p:sp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916832"/>
            <a:ext cx="8243624" cy="3960440"/>
          </a:xfrm>
        </p:spPr>
        <p:txBody>
          <a:bodyPr>
            <a:normAutofit/>
          </a:bodyPr>
          <a:lstStyle/>
          <a:p>
            <a:pPr marL="274638" indent="-274638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de-DE" sz="2800" dirty="0">
                <a:latin typeface="Verdana" charset="0"/>
                <a:ea typeface="ＭＳ Ｐゴシック" charset="-128"/>
              </a:rPr>
              <a:t>alltagsbezogen, praktisch und experimentell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de-DE" sz="2800" dirty="0">
              <a:latin typeface="Verdana" charset="0"/>
              <a:ea typeface="ＭＳ Ｐゴシック" charset="-128"/>
            </a:endParaRPr>
          </a:p>
          <a:p>
            <a:pPr marL="274638" indent="-274638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de-DE" sz="2800" dirty="0">
                <a:latin typeface="Verdana" charset="0"/>
                <a:ea typeface="ＭＳ Ｐゴシック" charset="-128"/>
              </a:rPr>
              <a:t>fächerübergreifend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de-DE" sz="2800" dirty="0">
              <a:latin typeface="Verdana" charset="0"/>
              <a:ea typeface="ＭＳ Ｐゴシック" charset="-128"/>
            </a:endParaRPr>
          </a:p>
          <a:p>
            <a:pPr marL="274638" indent="-274638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de-DE" sz="2800" dirty="0">
                <a:latin typeface="Verdana" charset="0"/>
                <a:ea typeface="ＭＳ Ｐゴシック" charset="-128"/>
              </a:rPr>
              <a:t>wissenschaftliche Vorgehensweise                           (Fragen stellen – Lösungswege suchen -                                       Antworten finden)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07"/>
    </mc:Choice>
    <mc:Fallback xmlns="">
      <p:transition spd="slow" advTm="33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867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565212"/>
            <a:ext cx="7780982" cy="1027584"/>
          </a:xfrm>
        </p:spPr>
        <p:txBody>
          <a:bodyPr/>
          <a:lstStyle/>
          <a:p>
            <a:pPr eaLnBrk="1" hangingPunct="1"/>
            <a:r>
              <a:rPr lang="de-DE" altLang="ja-JP" sz="3600" b="1">
                <a:latin typeface="Verdana" charset="0"/>
                <a:ea typeface="ＭＳ Ｐゴシック" charset="-128"/>
              </a:rPr>
              <a:t>Überfachliche </a:t>
            </a:r>
            <a:r>
              <a:rPr lang="de-DE" sz="3600" b="1">
                <a:latin typeface="Verdana" charset="0"/>
                <a:ea typeface="ＭＳ Ｐゴシック" charset="-128"/>
              </a:rPr>
              <a:t>Kompetenzen</a:t>
            </a:r>
            <a:endParaRPr lang="de-DE" b="1">
              <a:latin typeface="Verdana" charset="0"/>
              <a:ea typeface="ＭＳ Ｐゴシック" charset="-128"/>
            </a:endParaRPr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772816"/>
            <a:ext cx="4402137" cy="48895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de-DE" sz="2800">
                <a:latin typeface="Verdana" charset="0"/>
                <a:ea typeface="ＭＳ Ｐゴシック" charset="-128"/>
              </a:rPr>
              <a:t> Beobachten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de-DE" sz="2800">
                <a:latin typeface="Verdana" charset="0"/>
                <a:ea typeface="ＭＳ Ｐゴシック" charset="-128"/>
              </a:rPr>
              <a:t> Fragen und Untersuchen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de-DE" sz="2800">
                <a:latin typeface="Verdana" charset="0"/>
                <a:ea typeface="ＭＳ Ｐゴシック" charset="-128"/>
              </a:rPr>
              <a:t> Experimentieren</a:t>
            </a:r>
          </a:p>
          <a:p>
            <a:pPr marL="274638" indent="-274638"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de-DE" sz="2800" err="1">
                <a:latin typeface="Verdana" charset="0"/>
                <a:ea typeface="ＭＳ Ｐゴシック" charset="-128"/>
              </a:rPr>
              <a:t>Erschliessen</a:t>
            </a:r>
            <a:r>
              <a:rPr lang="de-DE" sz="2800">
                <a:latin typeface="Verdana" charset="0"/>
                <a:ea typeface="ＭＳ Ｐゴシック" charset="-128"/>
              </a:rPr>
              <a:t> von    Informationen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de-DE" sz="2800">
                <a:latin typeface="Verdana" charset="0"/>
                <a:ea typeface="ＭＳ Ｐゴシック" charset="-128"/>
              </a:rPr>
              <a:t> Ordnen und Strukturieren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de-DE" sz="2800">
                <a:latin typeface="Verdana" charset="0"/>
                <a:ea typeface="ＭＳ Ｐゴシック" charset="-128"/>
              </a:rPr>
              <a:t> Kritisch Hinterfragen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de-DE" sz="2800">
                <a:latin typeface="Verdana" charset="0"/>
                <a:ea typeface="ＭＳ Ｐゴシック" charset="-128"/>
              </a:rPr>
              <a:t> Veranschaulichen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de-DE" sz="2800">
                <a:latin typeface="Verdana" charset="0"/>
                <a:ea typeface="ＭＳ Ｐゴシック" charset="-128"/>
              </a:rPr>
              <a:t> Denken in Modellen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3" r="18768"/>
          <a:stretch/>
        </p:blipFill>
        <p:spPr>
          <a:xfrm>
            <a:off x="5220072" y="2204864"/>
            <a:ext cx="3223773" cy="289422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12"/>
    </mc:Choice>
    <mc:Fallback xmlns="">
      <p:transition spd="slow" advTm="18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07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3" t="12754" r="11045" b="18577"/>
          <a:stretch/>
        </p:blipFill>
        <p:spPr>
          <a:xfrm>
            <a:off x="1199417" y="188640"/>
            <a:ext cx="6480720" cy="417360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" b="961"/>
          <a:stretch/>
        </p:blipFill>
        <p:spPr>
          <a:xfrm rot="16200000">
            <a:off x="5885931" y="2942729"/>
            <a:ext cx="3204789" cy="252028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199417" y="4435409"/>
            <a:ext cx="4372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Beispiel: </a:t>
            </a:r>
          </a:p>
          <a:p>
            <a:r>
              <a:rPr lang="de-CH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Einfaches Telefon bauen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 rot="16200000">
            <a:off x="-1850112" y="2322462"/>
            <a:ext cx="4953000" cy="990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>
                <a:latin typeface="Verdana" charset="0"/>
                <a:ea typeface="ＭＳ Ｐゴシック" charset="-128"/>
              </a:rPr>
              <a:t>alltagsbezogen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29"/>
    </mc:Choice>
    <mc:Fallback xmlns="">
      <p:transition spd="slow" advTm="87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 rot="16200000">
            <a:off x="-1801688" y="2294606"/>
            <a:ext cx="49530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DE">
                <a:latin typeface="Verdana" charset="0"/>
                <a:ea typeface="ＭＳ Ｐゴシック" charset="-128"/>
              </a:rPr>
              <a:t>experimentieren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9" t="22736" r="17160" b="11649"/>
          <a:stretch/>
        </p:blipFill>
        <p:spPr>
          <a:xfrm>
            <a:off x="1691680" y="620688"/>
            <a:ext cx="7056784" cy="4840652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530888" y="5661248"/>
            <a:ext cx="7378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Naturwissenschaftliche Arbeitsweise trainieren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71"/>
    </mc:Choice>
    <mc:Fallback xmlns="">
      <p:transition spd="slow" advTm="244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 idx="4294967295"/>
          </p:nvPr>
        </p:nvSpPr>
        <p:spPr>
          <a:xfrm rot="16200000">
            <a:off x="-1992188" y="2466182"/>
            <a:ext cx="5105400" cy="762000"/>
          </a:xfrm>
        </p:spPr>
        <p:txBody>
          <a:bodyPr/>
          <a:lstStyle/>
          <a:p>
            <a:pPr algn="r" eaLnBrk="1" hangingPunct="1"/>
            <a:r>
              <a:rPr lang="de-DE" sz="3600">
                <a:latin typeface="Verdana" charset="0"/>
                <a:ea typeface="ＭＳ Ｐゴシック" charset="-128"/>
              </a:rPr>
              <a:t>Exkursionen</a:t>
            </a:r>
            <a:endParaRPr lang="de-DE">
              <a:latin typeface="Verdana" charset="0"/>
              <a:ea typeface="ＭＳ Ｐゴシック" charset="-128"/>
            </a:endParaRPr>
          </a:p>
        </p:txBody>
      </p:sp>
      <p:sp>
        <p:nvSpPr>
          <p:cNvPr id="36866" name="Rectangle 7"/>
          <p:cNvSpPr>
            <a:spLocks noChangeArrowheads="1"/>
          </p:cNvSpPr>
          <p:nvPr/>
        </p:nvSpPr>
        <p:spPr bwMode="auto">
          <a:xfrm>
            <a:off x="7508875" y="-412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endParaRPr lang="de-DE" sz="180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3" t="8769" r="8366"/>
          <a:stretch/>
        </p:blipFill>
        <p:spPr>
          <a:xfrm rot="5400000">
            <a:off x="1614504" y="263060"/>
            <a:ext cx="3756582" cy="3138043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73527" y="640160"/>
            <a:ext cx="5451475" cy="408860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07" t="15203" r="1707" b="-15203"/>
          <a:stretch/>
        </p:blipFill>
        <p:spPr>
          <a:xfrm>
            <a:off x="-141270" y="3683240"/>
            <a:ext cx="5052053" cy="378904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8"/>
          <a:srcRect l="36207" t="17834" r="21268" b="27567"/>
          <a:stretch/>
        </p:blipFill>
        <p:spPr>
          <a:xfrm>
            <a:off x="4749265" y="3823213"/>
            <a:ext cx="4394735" cy="317397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32"/>
    </mc:Choice>
    <mc:Fallback xmlns="">
      <p:transition spd="slow" advTm="84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-171400"/>
            <a:ext cx="8229600" cy="1143000"/>
          </a:xfrm>
        </p:spPr>
        <p:txBody>
          <a:bodyPr/>
          <a:lstStyle/>
          <a:p>
            <a:r>
              <a:rPr lang="de-DE" b="1">
                <a:latin typeface="Verdana" charset="0"/>
                <a:ea typeface="ＭＳ Ｐゴシック" charset="-128"/>
              </a:rPr>
              <a:t>Schülerzitate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552" y="1196752"/>
            <a:ext cx="6408712" cy="4752528"/>
          </a:xfrm>
        </p:spPr>
        <p:txBody>
          <a:bodyPr>
            <a:normAutofit fontScale="92500" lnSpcReduction="20000"/>
          </a:bodyPr>
          <a:lstStyle/>
          <a:p>
            <a:pPr marL="273050" indent="-2730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de-DE" sz="2800">
                <a:latin typeface="Verdana" charset="0"/>
                <a:ea typeface="ＭＳ Ｐゴシック" charset="-128"/>
                <a:sym typeface="Wingdings" panose="05000000000000000000" pitchFamily="2" charset="2"/>
              </a:rPr>
              <a:t>„Ich empfehle das Fach sehr, weil man oft in Gruppen arbeitet und so das Arbeiten im Team üben kann. Leider gibt es aber auch ab und zu </a:t>
            </a:r>
            <a:r>
              <a:rPr lang="de-DE" sz="2800" err="1">
                <a:latin typeface="Verdana" charset="0"/>
                <a:ea typeface="ＭＳ Ｐゴシック" charset="-128"/>
                <a:sym typeface="Wingdings" panose="05000000000000000000" pitchFamily="2" charset="2"/>
              </a:rPr>
              <a:t>grosse</a:t>
            </a:r>
            <a:r>
              <a:rPr lang="de-DE" sz="2800">
                <a:latin typeface="Verdana" charset="0"/>
                <a:ea typeface="ＭＳ Ｐゴシック" charset="-128"/>
                <a:sym typeface="Wingdings" panose="05000000000000000000" pitchFamily="2" charset="2"/>
              </a:rPr>
              <a:t> </a:t>
            </a:r>
            <a:r>
              <a:rPr lang="de-DE" sz="2800" err="1">
                <a:latin typeface="Verdana" charset="0"/>
                <a:ea typeface="ＭＳ Ｐゴシック" charset="-128"/>
                <a:sym typeface="Wingdings" panose="05000000000000000000" pitchFamily="2" charset="2"/>
              </a:rPr>
              <a:t>Fleisstheorietests</a:t>
            </a:r>
            <a:r>
              <a:rPr lang="de-DE" sz="2800">
                <a:latin typeface="Verdana" charset="0"/>
                <a:ea typeface="ＭＳ Ｐゴシック" charset="-128"/>
                <a:sym typeface="Wingdings" panose="05000000000000000000" pitchFamily="2" charset="2"/>
              </a:rPr>
              <a:t>.“ </a:t>
            </a:r>
            <a:endParaRPr lang="de-DE" sz="2800">
              <a:latin typeface="Verdana" charset="0"/>
              <a:ea typeface="ＭＳ Ｐゴシック" charset="-128"/>
            </a:endParaRPr>
          </a:p>
          <a:p>
            <a:pPr marL="273050" indent="-2730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de-DE" sz="2800">
                <a:latin typeface="Verdana" charset="0"/>
                <a:ea typeface="ＭＳ Ｐゴシック" charset="-128"/>
              </a:rPr>
              <a:t>„Das Fach W+T macht sehr viel </a:t>
            </a:r>
            <a:r>
              <a:rPr lang="de-DE" sz="2800" err="1">
                <a:latin typeface="Verdana" charset="0"/>
                <a:ea typeface="ＭＳ Ｐゴシック" charset="-128"/>
              </a:rPr>
              <a:t>Spass</a:t>
            </a:r>
            <a:r>
              <a:rPr lang="de-DE" sz="2800">
                <a:latin typeface="Verdana" charset="0"/>
                <a:ea typeface="ＭＳ Ｐゴシック" charset="-128"/>
              </a:rPr>
              <a:t>. Es wird nie langweilig.“ </a:t>
            </a:r>
          </a:p>
          <a:p>
            <a:pPr marL="273050" indent="-2730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de-DE" sz="2800">
                <a:latin typeface="Verdana" charset="0"/>
                <a:ea typeface="ＭＳ Ｐゴシック" charset="-128"/>
              </a:rPr>
              <a:t>„Im W+T lernt man nicht aufzugeben und vor anderen bei einer Präsentation mutig zu sein. Da muss ich mich ein bisschen überwinden.“</a:t>
            </a:r>
          </a:p>
          <a:p>
            <a:pPr>
              <a:buFont typeface="Wingdings" panose="05000000000000000000" pitchFamily="2" charset="2"/>
              <a:buChar char="§"/>
            </a:pPr>
            <a:endParaRPr lang="de-DE" sz="2800">
              <a:latin typeface="Verdana" charset="0"/>
              <a:ea typeface="ＭＳ Ｐゴシック" charset="-128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4" t="29330" r="19354" b="17145"/>
          <a:stretch/>
        </p:blipFill>
        <p:spPr>
          <a:xfrm rot="5400000">
            <a:off x="6422102" y="2010946"/>
            <a:ext cx="3061217" cy="200889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16"/>
    </mc:Choice>
    <mc:Fallback xmlns="">
      <p:transition spd="slow" advTm="19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5058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920" y="193282"/>
            <a:ext cx="8229600" cy="792163"/>
          </a:xfrm>
        </p:spPr>
        <p:txBody>
          <a:bodyPr>
            <a:normAutofit/>
          </a:bodyPr>
          <a:lstStyle/>
          <a:p>
            <a:r>
              <a:rPr lang="de-DE" b="1">
                <a:latin typeface="Verdana" charset="0"/>
                <a:ea typeface="ＭＳ Ｐゴシック" charset="-128"/>
              </a:rPr>
              <a:t>Schülerzitate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512" y="1124744"/>
            <a:ext cx="7200800" cy="5539899"/>
          </a:xfrm>
        </p:spPr>
        <p:txBody>
          <a:bodyPr>
            <a:normAutofit fontScale="55000" lnSpcReduction="20000"/>
          </a:bodyPr>
          <a:lstStyle/>
          <a:p>
            <a:pPr marL="266700" indent="-2667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de-DE" sz="4400">
                <a:latin typeface="Verdana" charset="0"/>
                <a:ea typeface="ＭＳ Ｐゴシック" charset="-128"/>
              </a:rPr>
              <a:t>„Im W+T kann man oft experimentieren, selbst etwas bauen und Dinge erforschen. Das Beste daran ist, dass man nicht nur Theorie lernt, sondern das Lernen auch praktisch umsetzen kann.“ </a:t>
            </a:r>
          </a:p>
          <a:p>
            <a:pPr marL="266700" indent="-2667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de-DE"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„Mit W+T fällt es leichter den Unterricht in den anderen naturwissenschaftlichen Fächern zu verstehen.“</a:t>
            </a:r>
          </a:p>
          <a:p>
            <a:pPr marL="266700" indent="-2667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de-DE" sz="4400">
                <a:latin typeface="Verdana" charset="0"/>
                <a:ea typeface="ＭＳ Ｐゴシック" charset="-128"/>
              </a:rPr>
              <a:t>„Das Fach W+T ist sehr vielfältig.                             Mir gefallen die Themen sehr. Man hat                  trotz Schule </a:t>
            </a:r>
            <a:r>
              <a:rPr lang="de-DE" sz="4400" err="1">
                <a:latin typeface="Verdana" charset="0"/>
                <a:ea typeface="ＭＳ Ｐゴシック" charset="-128"/>
              </a:rPr>
              <a:t>Spass</a:t>
            </a:r>
            <a:r>
              <a:rPr lang="de-DE" sz="4400">
                <a:latin typeface="Verdana" charset="0"/>
                <a:ea typeface="ＭＳ Ｐゴシック" charset="-128"/>
              </a:rPr>
              <a:t> </a:t>
            </a:r>
            <a:r>
              <a:rPr lang="de-DE" sz="4400">
                <a:latin typeface="Verdana" charset="0"/>
                <a:ea typeface="ＭＳ Ｐゴシック" charset="-128"/>
                <a:sym typeface="Wingdings" panose="05000000000000000000" pitchFamily="2" charset="2"/>
              </a:rPr>
              <a:t>.“</a:t>
            </a:r>
          </a:p>
          <a:p>
            <a:pPr marL="266700" indent="-266700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de-DE" sz="31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None/>
            </a:pPr>
            <a:endParaRPr lang="de-DE" sz="2800">
              <a:latin typeface="Verdana" charset="0"/>
              <a:ea typeface="ＭＳ Ｐゴシック" charset="-128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2" t="15192" r="24038" b="7252"/>
          <a:stretch/>
        </p:blipFill>
        <p:spPr>
          <a:xfrm>
            <a:off x="7010144" y="554339"/>
            <a:ext cx="2133856" cy="227992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7"/>
          <a:srcRect l="29302" t="15515" r="20244" b="1720"/>
          <a:stretch/>
        </p:blipFill>
        <p:spPr>
          <a:xfrm>
            <a:off x="6882741" y="3501008"/>
            <a:ext cx="2256635" cy="2777398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52"/>
    </mc:Choice>
    <mc:Fallback xmlns="">
      <p:transition spd="slow" advTm="339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7106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612427" y="1698618"/>
            <a:ext cx="8161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Wissen eintrichtern: So soll der Unterricht nicht ablaufen…</a:t>
            </a:r>
          </a:p>
          <a:p>
            <a:r>
              <a:rPr lang="de-CH" dirty="0"/>
              <a:t>SONDERN SO: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6192" y="548680"/>
            <a:ext cx="8321040" cy="1054164"/>
          </a:xfrm>
        </p:spPr>
        <p:txBody>
          <a:bodyPr>
            <a:normAutofit fontScale="90000"/>
          </a:bodyPr>
          <a:lstStyle/>
          <a:p>
            <a:r>
              <a:rPr lang="de-CH" sz="28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Vielen Dank fürs Betrachten der Präsentation! Wir freuen uns auf viele interessierte WT-Schüler/Schülerinnen im </a:t>
            </a:r>
            <a:r>
              <a:rPr lang="de-CH" sz="2800" b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neuen Schuljahr</a:t>
            </a:r>
            <a:r>
              <a:rPr lang="de-CH" sz="2800" b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</a:t>
            </a:r>
            <a:endParaRPr lang="de-CH" sz="28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8762" y="2524389"/>
            <a:ext cx="3703408" cy="324854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5" t="5900" r="19945" b="23189"/>
          <a:stretch/>
        </p:blipFill>
        <p:spPr>
          <a:xfrm>
            <a:off x="4255138" y="1784135"/>
            <a:ext cx="3024336" cy="398348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4" t="34699" r="28317" b="20304"/>
          <a:stretch/>
        </p:blipFill>
        <p:spPr>
          <a:xfrm rot="5400000">
            <a:off x="5984844" y="2639035"/>
            <a:ext cx="4014056" cy="230425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9"/>
          <a:srcRect l="4743" t="-116" r="16683" b="-513"/>
          <a:stretch/>
        </p:blipFill>
        <p:spPr>
          <a:xfrm>
            <a:off x="122630" y="1784135"/>
            <a:ext cx="4178228" cy="4010301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74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61"/>
    </mc:Choice>
    <mc:Fallback xmlns="">
      <p:transition spd="slow" advTm="28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2|1|0.9|0.8|0.9|1|1.2|17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6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6|1|2.2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1|0.8|1.6|2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9|0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1.1|1.5|2.7|2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0.8|3.5|1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9|9.1|4.2|6.7|5.7|6.5|1.1|5.5|10.7|4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10.5|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1.1|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8|0.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|2.6|3.7|1.1"/>
</p:tagLst>
</file>

<file path=ppt/theme/theme1.xml><?xml version="1.0" encoding="utf-8"?>
<a:theme xmlns:a="http://schemas.openxmlformats.org/drawingml/2006/main" name="Rückblick">
  <a:themeElements>
    <a:clrScheme name="Rückblick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C7501493C9DDD45A9F92F088F3F4FEF" ma:contentTypeVersion="7" ma:contentTypeDescription="Ein neues Dokument erstellen." ma:contentTypeScope="" ma:versionID="08673823ec79f1e80b99ef85e395ad4d">
  <xsd:schema xmlns:xsd="http://www.w3.org/2001/XMLSchema" xmlns:xs="http://www.w3.org/2001/XMLSchema" xmlns:p="http://schemas.microsoft.com/office/2006/metadata/properties" xmlns:ns2="9cb32d99-e29b-47af-912e-2f685412f5fa" targetNamespace="http://schemas.microsoft.com/office/2006/metadata/properties" ma:root="true" ma:fieldsID="2d9422b6699e5e46351d5c7d1bfb2a99" ns2:_="">
    <xsd:import namespace="9cb32d99-e29b-47af-912e-2f685412f5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b32d99-e29b-47af-912e-2f685412f5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E5456EB-8551-4F73-A451-7ED0E90FED4C}"/>
</file>

<file path=customXml/itemProps2.xml><?xml version="1.0" encoding="utf-8"?>
<ds:datastoreItem xmlns:ds="http://schemas.openxmlformats.org/officeDocument/2006/customXml" ds:itemID="{62A96888-8068-462A-94D4-C200D5C5803F}"/>
</file>

<file path=customXml/itemProps3.xml><?xml version="1.0" encoding="utf-8"?>
<ds:datastoreItem xmlns:ds="http://schemas.openxmlformats.org/officeDocument/2006/customXml" ds:itemID="{A910FBC1-F118-46E7-B8F2-26DD977AADE0}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942</Words>
  <Application>Microsoft Office PowerPoint</Application>
  <PresentationFormat>Bildschirmpräsentation (4:3)</PresentationFormat>
  <Paragraphs>161</Paragraphs>
  <Slides>37</Slides>
  <Notes>24</Notes>
  <HiddenSlides>0</HiddenSlides>
  <MMClips>40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38" baseType="lpstr">
      <vt:lpstr>Rückblick</vt:lpstr>
      <vt:lpstr>Wahlpflichtfach: Wissenschaft und Technik</vt:lpstr>
      <vt:lpstr>Wer hat sich das auch schon gefragt?</vt:lpstr>
      <vt:lpstr>Wissenschaft und Technik</vt:lpstr>
      <vt:lpstr>Fächerübergreifender Unterricht</vt:lpstr>
      <vt:lpstr>Modulauswahl</vt:lpstr>
      <vt:lpstr>Modulauswahl: Kreisschule Thal</vt:lpstr>
      <vt:lpstr>1. Kurs: Thema Fliegen: Impressionen Flughafen Zürich </vt:lpstr>
      <vt:lpstr>1. Kurs: Thema Fliegen Wir bauen ein eigenes Flugobjekt bauen inkl. Dokumentation</vt:lpstr>
      <vt:lpstr>1. Kurs: Thema Fliegen Eigenes Flugobjekt bauen (Film)</vt:lpstr>
      <vt:lpstr>1. Kurs: Thema Mobilität: Exkursion Erlebniszug Olten </vt:lpstr>
      <vt:lpstr>1. Kurs: Mobilitätstage</vt:lpstr>
      <vt:lpstr>Mobilitätstage</vt:lpstr>
      <vt:lpstr>Mobilitätstage</vt:lpstr>
      <vt:lpstr>Modulauswahl: Kreisschule Thal</vt:lpstr>
      <vt:lpstr>2. Kurs Thema Wasser: Exkursion Trinkwasserversorgung Olten</vt:lpstr>
      <vt:lpstr>Unterrichtsbeispiel: Thema Wasser</vt:lpstr>
      <vt:lpstr>PowerPoint-Präsentation</vt:lpstr>
      <vt:lpstr>PowerPoint-Präsentation</vt:lpstr>
      <vt:lpstr>Modulauswahl: Kreisschule Gäu</vt:lpstr>
      <vt:lpstr>PowerPoint-Präsentation</vt:lpstr>
      <vt:lpstr>Um das Modul Sinne und Sensoren besser zu verstehen: Besuch Technorama in Winterthur</vt:lpstr>
      <vt:lpstr>Modul Wasser</vt:lpstr>
      <vt:lpstr>Projekt zu einer Alltagsfrage Beispiel: Warum bekommen wir im Alter graue Haare?</vt:lpstr>
      <vt:lpstr>PowerPoint-Präsentation</vt:lpstr>
      <vt:lpstr>Modulauswahl: Beispiel KS Gäu</vt:lpstr>
      <vt:lpstr>Modul: Kommunikationstechnologie</vt:lpstr>
      <vt:lpstr>WT im Alltag: Projekt-Schweizer Jugend testet Die SchülerInnen testen in Gruppen ein Produkt nach Wahl bezüglich verschiedener Kriterien (z.B. Preis, Degustation, etc.). </vt:lpstr>
      <vt:lpstr>Modul: Energie</vt:lpstr>
      <vt:lpstr>Feedback von einem Ehemaligen (heutiger Kantischüler)</vt:lpstr>
      <vt:lpstr>Charakteristiken des Fachs W&amp;T</vt:lpstr>
      <vt:lpstr>Überfachliche Kompetenzen</vt:lpstr>
      <vt:lpstr>PowerPoint-Präsentation</vt:lpstr>
      <vt:lpstr>experimentieren</vt:lpstr>
      <vt:lpstr>Exkursionen</vt:lpstr>
      <vt:lpstr>Schülerzitate</vt:lpstr>
      <vt:lpstr>Schülerzitate</vt:lpstr>
      <vt:lpstr>Vielen Dank fürs Betrachten der Präsentation! Wir freuen uns auf viele interessierte WT-Schüler/Schülerinnen im neuen Schuljahr</vt:lpstr>
    </vt:vector>
  </TitlesOfParts>
  <Company>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Wissenschaft und Technik</dc:title>
  <dc:creator>SL</dc:creator>
  <cp:lastModifiedBy>Nicola Allemann</cp:lastModifiedBy>
  <cp:revision>152</cp:revision>
  <cp:lastPrinted>2015-03-02T11:22:29Z</cp:lastPrinted>
  <dcterms:created xsi:type="dcterms:W3CDTF">2011-02-18T09:46:06Z</dcterms:created>
  <dcterms:modified xsi:type="dcterms:W3CDTF">2022-02-28T19:42:05Z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0x010100FC7501493C9DDD45A9F92F088F3F4FEF</vt:lpwstr>
  </property>
</Properties>
</file>