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2" r:id="rId4"/>
  </p:sldMasterIdLst>
  <p:notesMasterIdLst>
    <p:notesMasterId r:id="rId19"/>
  </p:notesMasterIdLst>
  <p:sldIdLst>
    <p:sldId id="256" r:id="rId5"/>
    <p:sldId id="258" r:id="rId6"/>
    <p:sldId id="262" r:id="rId7"/>
    <p:sldId id="263" r:id="rId8"/>
    <p:sldId id="259" r:id="rId9"/>
    <p:sldId id="260" r:id="rId10"/>
    <p:sldId id="261" r:id="rId11"/>
    <p:sldId id="264" r:id="rId12"/>
    <p:sldId id="265" r:id="rId13"/>
    <p:sldId id="266" r:id="rId14"/>
    <p:sldId id="267" r:id="rId15"/>
    <p:sldId id="268" r:id="rId16"/>
    <p:sldId id="269" r:id="rId17"/>
    <p:sldId id="270" r:id="rId18"/>
  </p:sldIdLst>
  <p:sldSz cx="9144000" cy="5143500" type="screen16x9"/>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665025-A2EB-CA4F-BEFF-84C872222B1D}" v="6" dt="2024-11-03T17:19:11.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74"/>
    <p:restoredTop sz="79048"/>
  </p:normalViewPr>
  <p:slideViewPr>
    <p:cSldViewPr snapToGrid="0">
      <p:cViewPr varScale="1">
        <p:scale>
          <a:sx n="166" d="100"/>
          <a:sy n="166" d="100"/>
        </p:scale>
        <p:origin x="468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EC097D04-95FE-4A37-9CDD-C3C275C1A765}" type="datetimeFigureOut">
              <a:rPr lang="de-CH" smtClean="0"/>
              <a:t>07.11.2024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EAF55A-F13B-42C9-8870-E4E763671C31}" type="slidenum">
              <a:rPr lang="de-CH" smtClean="0"/>
              <a:t>‹Nr.›</a:t>
            </a:fld>
            <a:endParaRPr lang="de-CH"/>
          </a:p>
        </p:txBody>
      </p:sp>
    </p:spTree>
    <p:extLst>
      <p:ext uri="{BB962C8B-B14F-4D97-AF65-F5344CB8AC3E}">
        <p14:creationId xmlns:p14="http://schemas.microsoft.com/office/powerpoint/2010/main" val="15537096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5EAF55A-F13B-42C9-8870-E4E763671C31}" type="slidenum">
              <a:rPr lang="de-CH" smtClean="0"/>
              <a:t>1</a:t>
            </a:fld>
            <a:endParaRPr lang="de-CH"/>
          </a:p>
        </p:txBody>
      </p:sp>
    </p:spTree>
    <p:extLst>
      <p:ext uri="{BB962C8B-B14F-4D97-AF65-F5344CB8AC3E}">
        <p14:creationId xmlns:p14="http://schemas.microsoft.com/office/powerpoint/2010/main" val="2911509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5EAF55A-F13B-42C9-8870-E4E763671C31}" type="slidenum">
              <a:rPr lang="de-CH" smtClean="0"/>
              <a:t>2</a:t>
            </a:fld>
            <a:endParaRPr lang="de-CH"/>
          </a:p>
        </p:txBody>
      </p:sp>
    </p:spTree>
    <p:extLst>
      <p:ext uri="{BB962C8B-B14F-4D97-AF65-F5344CB8AC3E}">
        <p14:creationId xmlns:p14="http://schemas.microsoft.com/office/powerpoint/2010/main" val="2979297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Wichtig zu wissen: </a:t>
            </a:r>
          </a:p>
          <a:p>
            <a:pPr marL="171450" indent="-171450">
              <a:buFont typeface="Arial" panose="020B0604020202020204" pitchFamily="34" charset="0"/>
              <a:buChar char="•"/>
            </a:pPr>
            <a:r>
              <a:rPr lang="de-DE" dirty="0"/>
              <a:t>BG und/oder TG muss als WPF gewählt werden, sonst hat man es nicht mehr!</a:t>
            </a:r>
          </a:p>
          <a:p>
            <a:pPr marL="171450" indent="-171450">
              <a:buFont typeface="Arial" panose="020B0604020202020204" pitchFamily="34" charset="0"/>
              <a:buChar char="•"/>
            </a:pPr>
            <a:r>
              <a:rPr lang="de-DE" dirty="0"/>
              <a:t>Sprachen / Naturwissenschaften hat man mindestens gleichviel wie bisher </a:t>
            </a:r>
          </a:p>
          <a:p>
            <a:pPr marL="171450" indent="-171450">
              <a:buFont typeface="Arial" panose="020B0604020202020204" pitchFamily="34" charset="0"/>
              <a:buChar char="•"/>
            </a:pPr>
            <a:r>
              <a:rPr lang="de-DE" dirty="0"/>
              <a:t>Wählt man Sprachen / Naturwissenschaften im WPF, hat man in diesen Fächern zusätzlich Unterricht</a:t>
            </a:r>
          </a:p>
        </p:txBody>
      </p:sp>
      <p:sp>
        <p:nvSpPr>
          <p:cNvPr id="4" name="Foliennummernplatzhalter 3"/>
          <p:cNvSpPr>
            <a:spLocks noGrp="1"/>
          </p:cNvSpPr>
          <p:nvPr>
            <p:ph type="sldNum" sz="quarter" idx="5"/>
          </p:nvPr>
        </p:nvSpPr>
        <p:spPr/>
        <p:txBody>
          <a:bodyPr/>
          <a:lstStyle/>
          <a:p>
            <a:fld id="{85EAF55A-F13B-42C9-8870-E4E763671C31}" type="slidenum">
              <a:rPr lang="de-CH" smtClean="0"/>
              <a:t>3</a:t>
            </a:fld>
            <a:endParaRPr lang="de-CH"/>
          </a:p>
        </p:txBody>
      </p:sp>
    </p:spTree>
    <p:extLst>
      <p:ext uri="{BB962C8B-B14F-4D97-AF65-F5344CB8AC3E}">
        <p14:creationId xmlns:p14="http://schemas.microsoft.com/office/powerpoint/2010/main" val="3778852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5EAF55A-F13B-42C9-8870-E4E763671C31}" type="slidenum">
              <a:rPr lang="de-CH" smtClean="0"/>
              <a:t>4</a:t>
            </a:fld>
            <a:endParaRPr lang="de-CH"/>
          </a:p>
        </p:txBody>
      </p:sp>
    </p:spTree>
    <p:extLst>
      <p:ext uri="{BB962C8B-B14F-4D97-AF65-F5344CB8AC3E}">
        <p14:creationId xmlns:p14="http://schemas.microsoft.com/office/powerpoint/2010/main" val="4235781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Lernatelier: </a:t>
            </a:r>
          </a:p>
          <a:p>
            <a:pPr marL="171450" indent="-171450">
              <a:buFont typeface="Arial" panose="020B0604020202020204" pitchFamily="34" charset="0"/>
              <a:buChar char="•"/>
            </a:pPr>
            <a:r>
              <a:rPr lang="de-DE" dirty="0"/>
              <a:t>Ich wähle zusammen mit der Lehrperson Schwerpunkte aus, an denen ich arbeiten will</a:t>
            </a:r>
          </a:p>
          <a:p>
            <a:pPr marL="171450" indent="-171450">
              <a:buFont typeface="Arial" panose="020B0604020202020204" pitchFamily="34" charset="0"/>
              <a:buChar char="•"/>
            </a:pPr>
            <a:r>
              <a:rPr lang="de-DE" dirty="0"/>
              <a:t>Ich setze mir Ziele, die ich erreichen will</a:t>
            </a:r>
          </a:p>
          <a:p>
            <a:pPr marL="171450" indent="-171450">
              <a:buFont typeface="Arial" panose="020B0604020202020204" pitchFamily="34" charset="0"/>
              <a:buChar char="•"/>
            </a:pPr>
            <a:r>
              <a:rPr lang="de-DE" dirty="0"/>
              <a:t>Die Lehrperson stellt mir dazu  ein Angebot an Lernmaterialien zur Verfügung,</a:t>
            </a:r>
          </a:p>
          <a:p>
            <a:pPr marL="171450" indent="-171450">
              <a:buFont typeface="Arial" panose="020B0604020202020204" pitchFamily="34" charset="0"/>
              <a:buChar char="•"/>
            </a:pPr>
            <a:r>
              <a:rPr lang="de-DE" dirty="0"/>
              <a:t>Ich bearbeite die Lernmaterialien selbständig</a:t>
            </a:r>
          </a:p>
          <a:p>
            <a:pPr marL="171450" indent="-171450">
              <a:buFont typeface="Arial" panose="020B0604020202020204" pitchFamily="34" charset="0"/>
              <a:buChar char="•"/>
            </a:pPr>
            <a:r>
              <a:rPr lang="de-DE" dirty="0"/>
              <a:t>Nicht alle SuS machen das Gleiche</a:t>
            </a:r>
          </a:p>
          <a:p>
            <a:pPr marL="171450" indent="-171450">
              <a:buFont typeface="Arial" panose="020B0604020202020204" pitchFamily="34" charset="0"/>
              <a:buChar char="•"/>
            </a:pPr>
            <a:endParaRPr lang="de-DE" dirty="0"/>
          </a:p>
          <a:p>
            <a:endParaRPr lang="de-DE" dirty="0"/>
          </a:p>
        </p:txBody>
      </p:sp>
      <p:sp>
        <p:nvSpPr>
          <p:cNvPr id="4" name="Foliennummernplatzhalter 3"/>
          <p:cNvSpPr>
            <a:spLocks noGrp="1"/>
          </p:cNvSpPr>
          <p:nvPr>
            <p:ph type="sldNum" sz="quarter" idx="5"/>
          </p:nvPr>
        </p:nvSpPr>
        <p:spPr/>
        <p:txBody>
          <a:bodyPr/>
          <a:lstStyle/>
          <a:p>
            <a:fld id="{85EAF55A-F13B-42C9-8870-E4E763671C31}" type="slidenum">
              <a:rPr lang="de-CH" smtClean="0"/>
              <a:t>5</a:t>
            </a:fld>
            <a:endParaRPr lang="de-CH"/>
          </a:p>
        </p:txBody>
      </p:sp>
    </p:spTree>
    <p:extLst>
      <p:ext uri="{BB962C8B-B14F-4D97-AF65-F5344CB8AC3E}">
        <p14:creationId xmlns:p14="http://schemas.microsoft.com/office/powerpoint/2010/main" val="3863200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a:t>An welchen Themen ich arbeite, wird am Standortgespräch festgelegt und vereinbart</a:t>
            </a:r>
          </a:p>
          <a:p>
            <a:pPr marL="171450" indent="-171450">
              <a:buFont typeface="Arial" panose="020B0604020202020204" pitchFamily="34" charset="0"/>
              <a:buChar char="•"/>
            </a:pPr>
            <a:r>
              <a:rPr lang="de-DE" b="1"/>
              <a:t>Atelier bedeutet nicht – ich kann machen, was ich will </a:t>
            </a:r>
          </a:p>
          <a:p>
            <a:pPr marL="171450" indent="-171450">
              <a:buFont typeface="Arial" panose="020B0604020202020204" pitchFamily="34" charset="0"/>
              <a:buChar char="•"/>
            </a:pPr>
            <a:r>
              <a:rPr lang="de-DE"/>
              <a:t>Es </a:t>
            </a:r>
            <a:r>
              <a:rPr lang="de-DE" err="1"/>
              <a:t>heisst</a:t>
            </a:r>
            <a:r>
              <a:rPr lang="de-DE"/>
              <a:t>: Ich kann machen, was ich brauche, in dem Tempo, das ich kann </a:t>
            </a:r>
          </a:p>
          <a:p>
            <a:pPr marL="171450" indent="-171450">
              <a:buFont typeface="Arial" panose="020B0604020202020204" pitchFamily="34" charset="0"/>
              <a:buChar char="•"/>
            </a:pPr>
            <a:r>
              <a:rPr lang="de-DE"/>
              <a:t>Es funktioniert nur, wenn die </a:t>
            </a:r>
            <a:r>
              <a:rPr lang="de-DE" err="1"/>
              <a:t>SuS</a:t>
            </a:r>
            <a:r>
              <a:rPr lang="de-DE"/>
              <a:t> gewillt sind, die Zeit in den WPF gut zu nutzen</a:t>
            </a:r>
          </a:p>
          <a:p>
            <a:pPr marL="171450" indent="-171450">
              <a:buFont typeface="Arial" panose="020B0604020202020204" pitchFamily="34" charset="0"/>
              <a:buChar char="•"/>
            </a:pPr>
            <a:r>
              <a:rPr lang="de-DE"/>
              <a:t>Der Grundsatz ist einfach: Je mehr Verantwortung ich übernehme, desto mehr Freiheiten habe ich in der Gestaltung der Wahlpflichtfächer</a:t>
            </a:r>
          </a:p>
          <a:p>
            <a:pPr marL="171450" indent="-171450">
              <a:buFont typeface="Arial" panose="020B0604020202020204" pitchFamily="34" charset="0"/>
              <a:buChar char="•"/>
            </a:pPr>
            <a:r>
              <a:rPr lang="de-DE"/>
              <a:t>Wenn ich die Freiheiten nicht gut nutze oder missbrauche, schränken wir sie ein</a:t>
            </a:r>
          </a:p>
          <a:p>
            <a:pPr marL="171450" indent="-171450">
              <a:buFont typeface="Arial" panose="020B0604020202020204" pitchFamily="34" charset="0"/>
              <a:buChar char="•"/>
            </a:pPr>
            <a:r>
              <a:rPr lang="de-DE"/>
              <a:t>Es braucht die Disziplin, nicht immer das zu tun, was mir </a:t>
            </a:r>
            <a:r>
              <a:rPr lang="de-DE" err="1"/>
              <a:t>Spass</a:t>
            </a:r>
            <a:r>
              <a:rPr lang="de-DE"/>
              <a:t> macht, sondern das, was mich weiterbringt</a:t>
            </a:r>
          </a:p>
          <a:p>
            <a:pPr marL="171450" indent="-171450">
              <a:buFont typeface="Arial" panose="020B0604020202020204" pitchFamily="34" charset="0"/>
              <a:buChar char="•"/>
            </a:pPr>
            <a:endParaRPr lang="de-DE"/>
          </a:p>
        </p:txBody>
      </p:sp>
      <p:sp>
        <p:nvSpPr>
          <p:cNvPr id="4" name="Foliennummernplatzhalter 3"/>
          <p:cNvSpPr>
            <a:spLocks noGrp="1"/>
          </p:cNvSpPr>
          <p:nvPr>
            <p:ph type="sldNum" sz="quarter" idx="5"/>
          </p:nvPr>
        </p:nvSpPr>
        <p:spPr/>
        <p:txBody>
          <a:bodyPr/>
          <a:lstStyle/>
          <a:p>
            <a:fld id="{85EAF55A-F13B-42C9-8870-E4E763671C31}" type="slidenum">
              <a:rPr lang="de-CH" smtClean="0"/>
              <a:t>6</a:t>
            </a:fld>
            <a:endParaRPr lang="de-CH"/>
          </a:p>
        </p:txBody>
      </p:sp>
    </p:spTree>
    <p:extLst>
      <p:ext uri="{BB962C8B-B14F-4D97-AF65-F5344CB8AC3E}">
        <p14:creationId xmlns:p14="http://schemas.microsoft.com/office/powerpoint/2010/main" val="547520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DE"/>
              <a:t>Im Wahlpflichtfach habe ich als Schüler/in Freiräume, die ich nutzen kann, um mich gut auf die Anforderungen der Lehre vorzubereiten</a:t>
            </a:r>
          </a:p>
        </p:txBody>
      </p:sp>
      <p:sp>
        <p:nvSpPr>
          <p:cNvPr id="4" name="Foliennummernplatzhalter 3"/>
          <p:cNvSpPr>
            <a:spLocks noGrp="1"/>
          </p:cNvSpPr>
          <p:nvPr>
            <p:ph type="sldNum" sz="quarter" idx="5"/>
          </p:nvPr>
        </p:nvSpPr>
        <p:spPr/>
        <p:txBody>
          <a:bodyPr/>
          <a:lstStyle/>
          <a:p>
            <a:fld id="{85EAF55A-F13B-42C9-8870-E4E763671C31}" type="slidenum">
              <a:rPr lang="de-CH" smtClean="0"/>
              <a:t>7</a:t>
            </a:fld>
            <a:endParaRPr lang="de-CH"/>
          </a:p>
        </p:txBody>
      </p:sp>
    </p:spTree>
    <p:extLst>
      <p:ext uri="{BB962C8B-B14F-4D97-AF65-F5344CB8AC3E}">
        <p14:creationId xmlns:p14="http://schemas.microsoft.com/office/powerpoint/2010/main" val="1431637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5EAF55A-F13B-42C9-8870-E4E763671C31}" type="slidenum">
              <a:rPr lang="de-CH" smtClean="0"/>
              <a:t>8</a:t>
            </a:fld>
            <a:endParaRPr lang="de-CH"/>
          </a:p>
        </p:txBody>
      </p:sp>
    </p:spTree>
    <p:extLst>
      <p:ext uri="{BB962C8B-B14F-4D97-AF65-F5344CB8AC3E}">
        <p14:creationId xmlns:p14="http://schemas.microsoft.com/office/powerpoint/2010/main" val="779495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5EAF55A-F13B-42C9-8870-E4E763671C31}" type="slidenum">
              <a:rPr lang="de-CH" smtClean="0"/>
              <a:t>9</a:t>
            </a:fld>
            <a:endParaRPr lang="de-CH"/>
          </a:p>
        </p:txBody>
      </p:sp>
    </p:spTree>
    <p:extLst>
      <p:ext uri="{BB962C8B-B14F-4D97-AF65-F5344CB8AC3E}">
        <p14:creationId xmlns:p14="http://schemas.microsoft.com/office/powerpoint/2010/main" val="1278739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85EAF55A-F13B-42C9-8870-E4E763671C31}" type="slidenum">
              <a:rPr lang="de-CH" smtClean="0"/>
              <a:t>10</a:t>
            </a:fld>
            <a:endParaRPr lang="de-CH"/>
          </a:p>
        </p:txBody>
      </p:sp>
    </p:spTree>
    <p:extLst>
      <p:ext uri="{BB962C8B-B14F-4D97-AF65-F5344CB8AC3E}">
        <p14:creationId xmlns:p14="http://schemas.microsoft.com/office/powerpoint/2010/main" val="14296800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5EAF55A-F13B-42C9-8870-E4E763671C31}" type="slidenum">
              <a:rPr lang="de-CH" smtClean="0"/>
              <a:t>11</a:t>
            </a:fld>
            <a:endParaRPr lang="de-CH"/>
          </a:p>
        </p:txBody>
      </p:sp>
    </p:spTree>
    <p:extLst>
      <p:ext uri="{BB962C8B-B14F-4D97-AF65-F5344CB8AC3E}">
        <p14:creationId xmlns:p14="http://schemas.microsoft.com/office/powerpoint/2010/main" val="7837723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Standortgespräch: </a:t>
            </a:r>
          </a:p>
          <a:p>
            <a:pPr marL="171450" indent="-171450">
              <a:buFont typeface="Arial" panose="020B0604020202020204" pitchFamily="34" charset="0"/>
              <a:buChar char="•"/>
            </a:pPr>
            <a:r>
              <a:rPr lang="de-DE" dirty="0"/>
              <a:t>Resultate Check S2</a:t>
            </a:r>
          </a:p>
          <a:p>
            <a:pPr marL="171450" indent="-171450">
              <a:buFont typeface="Arial" panose="020B0604020202020204" pitchFamily="34" charset="0"/>
              <a:buChar char="•"/>
            </a:pPr>
            <a:r>
              <a:rPr lang="de-DE" dirty="0"/>
              <a:t>Anforderungsprofile der zukünftigen Lehre (siehe Bild)</a:t>
            </a:r>
          </a:p>
          <a:p>
            <a:pPr marL="171450" indent="-171450">
              <a:buFont typeface="Arial" panose="020B0604020202020204" pitchFamily="34" charset="0"/>
              <a:buChar char="•"/>
            </a:pPr>
            <a:r>
              <a:rPr lang="de-DE" dirty="0"/>
              <a:t>Eigene Stärken und Schwächen </a:t>
            </a:r>
          </a:p>
          <a:p>
            <a:pPr marL="171450" indent="-171450">
              <a:buFont typeface="Arial" panose="020B0604020202020204" pitchFamily="34" charset="0"/>
              <a:buChar char="•"/>
            </a:pPr>
            <a:endParaRPr lang="de-DE" dirty="0"/>
          </a:p>
          <a:p>
            <a:pPr marL="0" indent="0">
              <a:buFontTx/>
              <a:buNone/>
            </a:pPr>
            <a:r>
              <a:rPr lang="de-DE" dirty="0"/>
              <a:t>Wahl:</a:t>
            </a:r>
          </a:p>
          <a:p>
            <a:pPr marL="171450" indent="-171450">
              <a:buFont typeface="Arial" panose="020B0604020202020204" pitchFamily="34" charset="0"/>
              <a:buChar char="•"/>
            </a:pPr>
            <a:r>
              <a:rPr lang="de-DE" dirty="0"/>
              <a:t>Ich muss angeben, wie viele Lektionen ich im Bereich Sprache investieren will. Pro Lektion kann ich ein Fach (D/F/E) auswählen. </a:t>
            </a:r>
          </a:p>
          <a:p>
            <a:pPr marL="171450" indent="-171450">
              <a:buFont typeface="Arial" panose="020B0604020202020204" pitchFamily="34" charset="0"/>
              <a:buChar char="•"/>
            </a:pPr>
            <a:r>
              <a:rPr lang="de-DE" dirty="0"/>
              <a:t>Im Standortgespräch wird festgelegt, an welchen Kompetenzen ich im gewählten Fach arbeite. Es kommt auf die eigenen Bedürfnisse an, ob ich im Deutsch an der Rechtschreibung, an der Grammatik, am Hörverstehen usw. arbeite</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de-DE" dirty="0"/>
              <a:t>Wenn ich eine weitere Schule besuchen will, muss ich ein Fach aus dem Bereich Sprache auswählen. Die Mittelschulvorbereitung ist integriert in die Wahlpflichtfächer</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de-DE" dirty="0"/>
              <a:t>Jetzt schon einmal überlegen: Habe ich in einem der Fächer Schwächen / Lücken / Nachholbedarf oder möchte ich mich einem Fach noch weiter vertiefen</a:t>
            </a:r>
          </a:p>
          <a:p>
            <a:pPr marL="171450" indent="-171450">
              <a:buFont typeface="Arial" panose="020B0604020202020204" pitchFamily="34" charset="0"/>
              <a:buChar char="•"/>
            </a:pPr>
            <a:r>
              <a:rPr lang="de-DE" b="1" dirty="0"/>
              <a:t>Zum jetzigen Zeitpunkt ist die Anmeldung eine Tendenz,</a:t>
            </a:r>
          </a:p>
          <a:p>
            <a:pPr marL="171450" indent="-171450">
              <a:buFont typeface="Arial" panose="020B0604020202020204" pitchFamily="34" charset="0"/>
              <a:buChar char="•"/>
            </a:pPr>
            <a:r>
              <a:rPr lang="de-DE" dirty="0"/>
              <a:t>Definitiver Entscheid beim Standortgespräch nochmals überprüft wird </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endParaRPr lang="de-DE" dirty="0"/>
          </a:p>
        </p:txBody>
      </p:sp>
      <p:sp>
        <p:nvSpPr>
          <p:cNvPr id="4" name="Foliennummernplatzhalter 3"/>
          <p:cNvSpPr>
            <a:spLocks noGrp="1"/>
          </p:cNvSpPr>
          <p:nvPr>
            <p:ph type="sldNum" sz="quarter" idx="5"/>
          </p:nvPr>
        </p:nvSpPr>
        <p:spPr/>
        <p:txBody>
          <a:bodyPr/>
          <a:lstStyle/>
          <a:p>
            <a:fld id="{85EAF55A-F13B-42C9-8870-E4E763671C31}" type="slidenum">
              <a:rPr lang="de-CH" smtClean="0"/>
              <a:t>12</a:t>
            </a:fld>
            <a:endParaRPr lang="de-CH"/>
          </a:p>
        </p:txBody>
      </p:sp>
    </p:spTree>
    <p:extLst>
      <p:ext uri="{BB962C8B-B14F-4D97-AF65-F5344CB8AC3E}">
        <p14:creationId xmlns:p14="http://schemas.microsoft.com/office/powerpoint/2010/main" val="3164896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Standortgespräch: </a:t>
            </a:r>
          </a:p>
          <a:p>
            <a:pPr marL="171450" indent="-171450">
              <a:buFont typeface="Arial" panose="020B0604020202020204" pitchFamily="34" charset="0"/>
              <a:buChar char="•"/>
            </a:pPr>
            <a:r>
              <a:rPr lang="de-DE" dirty="0"/>
              <a:t>Resultate Check S2</a:t>
            </a:r>
          </a:p>
          <a:p>
            <a:pPr marL="171450" indent="-171450">
              <a:buFont typeface="Arial" panose="020B0604020202020204" pitchFamily="34" charset="0"/>
              <a:buChar char="•"/>
            </a:pPr>
            <a:r>
              <a:rPr lang="de-DE" dirty="0"/>
              <a:t>Anforderungsprofile der zukünftigen Lehre (siehe Bild)</a:t>
            </a:r>
          </a:p>
          <a:p>
            <a:pPr marL="171450" indent="-171450">
              <a:buFont typeface="Arial" panose="020B0604020202020204" pitchFamily="34" charset="0"/>
              <a:buChar char="•"/>
            </a:pPr>
            <a:r>
              <a:rPr lang="de-DE" dirty="0"/>
              <a:t>Eigene Stärken und Schwächen </a:t>
            </a:r>
          </a:p>
          <a:p>
            <a:pPr marL="171450" indent="-171450">
              <a:buFont typeface="Arial" panose="020B0604020202020204" pitchFamily="34" charset="0"/>
              <a:buChar char="•"/>
            </a:pPr>
            <a:endParaRPr lang="de-DE" dirty="0"/>
          </a:p>
          <a:p>
            <a:pPr marL="0" indent="0">
              <a:buFontTx/>
              <a:buNone/>
            </a:pPr>
            <a:r>
              <a:rPr lang="de-DE" dirty="0"/>
              <a:t>Wahl:</a:t>
            </a:r>
          </a:p>
          <a:p>
            <a:pPr marL="171450" indent="-171450">
              <a:buFont typeface="Arial" panose="020B0604020202020204" pitchFamily="34" charset="0"/>
              <a:buChar char="•"/>
            </a:pPr>
            <a:r>
              <a:rPr lang="de-DE" dirty="0"/>
              <a:t>Ich muss angeben, wie viele Lektionen ich im Bereich Naturwissenschaften investieren will. Pro Lektion kann ich ein Fach (M/NT) auswählen. </a:t>
            </a:r>
          </a:p>
          <a:p>
            <a:pPr marL="171450" indent="-171450">
              <a:buFont typeface="Arial" panose="020B0604020202020204" pitchFamily="34" charset="0"/>
              <a:buChar char="•"/>
            </a:pPr>
            <a:r>
              <a:rPr lang="de-DE" dirty="0"/>
              <a:t>Im Standortgespräch wird festgelegt, an welchen Kompetenzen ich im gewählten Fach arbeite. Im Fach Natur und Technik muss ich mich für Physik, Biologie oder Chemie entscheiden. </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de-DE" dirty="0"/>
              <a:t>Wenn ich eine weitere Schule besuchen will, muss ich ein Fach aus dem Bereich Sprache auswählen. Die Mittelschulvorbereitung ist integriert in die Wahlpflichtfächer</a:t>
            </a:r>
          </a:p>
          <a:p>
            <a:pPr marL="171450" indent="-171450">
              <a:buFont typeface="Arial" panose="020B0604020202020204" pitchFamily="34" charset="0"/>
              <a:buChar char="•"/>
            </a:pPr>
            <a:endParaRPr lang="de-DE" dirty="0"/>
          </a:p>
          <a:p>
            <a:pPr marL="171450" indent="-171450">
              <a:buFont typeface="Arial" panose="020B0604020202020204" pitchFamily="34" charset="0"/>
              <a:buChar char="•"/>
            </a:pPr>
            <a:r>
              <a:rPr lang="de-DE" dirty="0"/>
              <a:t>Jetzt schon einmal überlegen: Habe ich in einem der Fächer Schwächen / Lücken / Nachholbedarf oder möchte ich mich einem Fach noch weiter vertiefen</a:t>
            </a:r>
          </a:p>
          <a:p>
            <a:pPr marL="171450" indent="-171450">
              <a:buFont typeface="Arial" panose="020B0604020202020204" pitchFamily="34" charset="0"/>
              <a:buChar char="•"/>
            </a:pPr>
            <a:r>
              <a:rPr lang="de-DE" b="1" dirty="0"/>
              <a:t>Zum jetzigen Zeitpunkt ist die Anmeldung eine Tendenz,</a:t>
            </a:r>
          </a:p>
          <a:p>
            <a:pPr marL="171450" indent="-171450">
              <a:buFont typeface="Arial" panose="020B0604020202020204" pitchFamily="34" charset="0"/>
              <a:buChar char="•"/>
            </a:pPr>
            <a:r>
              <a:rPr lang="de-DE" dirty="0"/>
              <a:t>Definitiver Entscheid beim Standortgespräch nochmals überprüft wird </a:t>
            </a:r>
          </a:p>
          <a:p>
            <a:endParaRPr lang="de-DE" dirty="0"/>
          </a:p>
        </p:txBody>
      </p:sp>
      <p:sp>
        <p:nvSpPr>
          <p:cNvPr id="4" name="Foliennummernplatzhalter 3"/>
          <p:cNvSpPr>
            <a:spLocks noGrp="1"/>
          </p:cNvSpPr>
          <p:nvPr>
            <p:ph type="sldNum" sz="quarter" idx="5"/>
          </p:nvPr>
        </p:nvSpPr>
        <p:spPr/>
        <p:txBody>
          <a:bodyPr/>
          <a:lstStyle/>
          <a:p>
            <a:fld id="{85EAF55A-F13B-42C9-8870-E4E763671C31}" type="slidenum">
              <a:rPr lang="de-CH" smtClean="0"/>
              <a:t>13</a:t>
            </a:fld>
            <a:endParaRPr lang="de-CH"/>
          </a:p>
        </p:txBody>
      </p:sp>
    </p:spTree>
    <p:extLst>
      <p:ext uri="{BB962C8B-B14F-4D97-AF65-F5344CB8AC3E}">
        <p14:creationId xmlns:p14="http://schemas.microsoft.com/office/powerpoint/2010/main" val="67489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5800" y="1143000"/>
            <a:ext cx="5486400" cy="3086100"/>
          </a:xfrm>
        </p:spPr>
      </p:sp>
      <p:sp>
        <p:nvSpPr>
          <p:cNvPr id="3" name="Notizenplatzhalter 2"/>
          <p:cNvSpPr>
            <a:spLocks noGrp="1"/>
          </p:cNvSpPr>
          <p:nvPr>
            <p:ph type="body" idx="1"/>
          </p:nvPr>
        </p:nvSpPr>
        <p:spPr/>
        <p:txBody>
          <a:bodyPr/>
          <a:lstStyle/>
          <a:p>
            <a:r>
              <a:rPr lang="de-DE" dirty="0"/>
              <a:t>Das sind Fragen und Schritte, die ich jetzt angehen muss. </a:t>
            </a:r>
          </a:p>
        </p:txBody>
      </p:sp>
      <p:sp>
        <p:nvSpPr>
          <p:cNvPr id="4" name="Foliennummernplatzhalter 3"/>
          <p:cNvSpPr>
            <a:spLocks noGrp="1"/>
          </p:cNvSpPr>
          <p:nvPr>
            <p:ph type="sldNum" sz="quarter" idx="5"/>
          </p:nvPr>
        </p:nvSpPr>
        <p:spPr/>
        <p:txBody>
          <a:bodyPr/>
          <a:lstStyle/>
          <a:p>
            <a:fld id="{85EAF55A-F13B-42C9-8870-E4E763671C31}" type="slidenum">
              <a:rPr lang="de-CH" smtClean="0"/>
              <a:t>14</a:t>
            </a:fld>
            <a:endParaRPr lang="de-CH"/>
          </a:p>
        </p:txBody>
      </p:sp>
    </p:spTree>
    <p:extLst>
      <p:ext uri="{BB962C8B-B14F-4D97-AF65-F5344CB8AC3E}">
        <p14:creationId xmlns:p14="http://schemas.microsoft.com/office/powerpoint/2010/main" val="2610744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143000" y="841772"/>
            <a:ext cx="6858000" cy="1790700"/>
          </a:xfrm>
        </p:spPr>
        <p:txBody>
          <a:bodyPr anchor="b"/>
          <a:lstStyle>
            <a:lvl1pPr algn="ctr">
              <a:defRPr sz="3375"/>
            </a:lvl1pPr>
          </a:lstStyle>
          <a:p>
            <a:r>
              <a:rPr lang="de-DE"/>
              <a:t>Mastertitelformat bearbeiten</a:t>
            </a:r>
            <a:endParaRPr lang="de-CH"/>
          </a:p>
        </p:txBody>
      </p:sp>
      <p:sp>
        <p:nvSpPr>
          <p:cNvPr id="3" name="Untertitel 2"/>
          <p:cNvSpPr>
            <a:spLocks noGrp="1"/>
          </p:cNvSpPr>
          <p:nvPr>
            <p:ph type="subTitle" idx="1"/>
          </p:nvPr>
        </p:nvSpPr>
        <p:spPr>
          <a:xfrm>
            <a:off x="1143000" y="2701528"/>
            <a:ext cx="6858000" cy="124182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de-DE"/>
              <a:t>Master-Untertitelformat bearbeiten</a:t>
            </a:r>
            <a:endParaRPr lang="de-CH"/>
          </a:p>
        </p:txBody>
      </p:sp>
      <p:sp>
        <p:nvSpPr>
          <p:cNvPr id="4" name="Datumsplatzhalter 3"/>
          <p:cNvSpPr>
            <a:spLocks noGrp="1"/>
          </p:cNvSpPr>
          <p:nvPr>
            <p:ph type="dt" sz="half" idx="10"/>
          </p:nvPr>
        </p:nvSpPr>
        <p:spPr/>
        <p:txBody>
          <a:bodyPr/>
          <a:lstStyle/>
          <a:p>
            <a:fld id="{46D24E35-365A-4F3C-8CEC-42EFD6F6880F}" type="datetime1">
              <a:rPr lang="de-CH" smtClean="0"/>
              <a:t>07.11.2024</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2687190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8E47CADD-CE56-4D3C-8D7D-65FE293225DA}" type="datetime1">
              <a:rPr lang="de-CH" smtClean="0"/>
              <a:t>07.11.2024</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2032258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3888" y="1282305"/>
            <a:ext cx="7886700" cy="2139553"/>
          </a:xfrm>
        </p:spPr>
        <p:txBody>
          <a:bodyPr anchor="b"/>
          <a:lstStyle>
            <a:lvl1pPr>
              <a:defRPr sz="3375"/>
            </a:lvl1pPr>
          </a:lstStyle>
          <a:p>
            <a:r>
              <a:rPr lang="de-DE"/>
              <a:t>Mastertitelformat bearbeiten</a:t>
            </a:r>
            <a:endParaRPr lang="de-CH"/>
          </a:p>
        </p:txBody>
      </p:sp>
      <p:sp>
        <p:nvSpPr>
          <p:cNvPr id="3" name="Textplatzhalter 2"/>
          <p:cNvSpPr>
            <a:spLocks noGrp="1"/>
          </p:cNvSpPr>
          <p:nvPr>
            <p:ph type="body" idx="1"/>
          </p:nvPr>
        </p:nvSpPr>
        <p:spPr>
          <a:xfrm>
            <a:off x="623888" y="3442099"/>
            <a:ext cx="7886700" cy="1125140"/>
          </a:xfrm>
        </p:spPr>
        <p:txBody>
          <a:bodyPr/>
          <a:lstStyle>
            <a:lvl1pPr marL="0" indent="0">
              <a:buNone/>
              <a:defRPr sz="1350">
                <a:solidFill>
                  <a:schemeClr val="tx1">
                    <a:tint val="75000"/>
                  </a:schemeClr>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F83C3046-4B55-419C-8702-AEFEBA318C5C}" type="datetime1">
              <a:rPr lang="de-CH" smtClean="0"/>
              <a:t>07.11.2024</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776824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Inhaltsplatzhalter 2"/>
          <p:cNvSpPr>
            <a:spLocks noGrp="1"/>
          </p:cNvSpPr>
          <p:nvPr>
            <p:ph sz="half" idx="1"/>
          </p:nvPr>
        </p:nvSpPr>
        <p:spPr>
          <a:xfrm>
            <a:off x="628650" y="1369219"/>
            <a:ext cx="3886200" cy="326350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Inhaltsplatzhalter 3"/>
          <p:cNvSpPr>
            <a:spLocks noGrp="1"/>
          </p:cNvSpPr>
          <p:nvPr>
            <p:ph sz="half" idx="2"/>
          </p:nvPr>
        </p:nvSpPr>
        <p:spPr>
          <a:xfrm>
            <a:off x="4629150" y="1369219"/>
            <a:ext cx="3886200" cy="326350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Datumsplatzhalter 4"/>
          <p:cNvSpPr>
            <a:spLocks noGrp="1"/>
          </p:cNvSpPr>
          <p:nvPr>
            <p:ph type="dt" sz="half" idx="10"/>
          </p:nvPr>
        </p:nvSpPr>
        <p:spPr/>
        <p:txBody>
          <a:bodyPr/>
          <a:lstStyle/>
          <a:p>
            <a:fld id="{38D4ED42-C7E6-4226-A24D-724A50FCA734}" type="datetime1">
              <a:rPr lang="de-CH" smtClean="0"/>
              <a:t>07.11.2024</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2528130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29841" y="273845"/>
            <a:ext cx="7886700" cy="994172"/>
          </a:xfrm>
        </p:spPr>
        <p:txBody>
          <a:bodyPr/>
          <a:lstStyle/>
          <a:p>
            <a:r>
              <a:rPr lang="de-DE"/>
              <a:t>Mastertitelformat bearbeiten</a:t>
            </a:r>
            <a:endParaRPr lang="de-CH"/>
          </a:p>
        </p:txBody>
      </p:sp>
      <p:sp>
        <p:nvSpPr>
          <p:cNvPr id="3" name="Textplatzhalter 2"/>
          <p:cNvSpPr>
            <a:spLocks noGrp="1"/>
          </p:cNvSpPr>
          <p:nvPr>
            <p:ph type="body" idx="1"/>
          </p:nvPr>
        </p:nvSpPr>
        <p:spPr>
          <a:xfrm>
            <a:off x="629842" y="1260872"/>
            <a:ext cx="3868340"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de-DE"/>
              <a:t>Mastertextformat bearbeiten</a:t>
            </a:r>
          </a:p>
        </p:txBody>
      </p:sp>
      <p:sp>
        <p:nvSpPr>
          <p:cNvPr id="4" name="Inhaltsplatzhalter 3"/>
          <p:cNvSpPr>
            <a:spLocks noGrp="1"/>
          </p:cNvSpPr>
          <p:nvPr>
            <p:ph sz="half" idx="2"/>
          </p:nvPr>
        </p:nvSpPr>
        <p:spPr>
          <a:xfrm>
            <a:off x="629842" y="1878806"/>
            <a:ext cx="3868340" cy="276344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5" name="Textplatzhalter 4"/>
          <p:cNvSpPr>
            <a:spLocks noGrp="1"/>
          </p:cNvSpPr>
          <p:nvPr>
            <p:ph type="body" sz="quarter" idx="3"/>
          </p:nvPr>
        </p:nvSpPr>
        <p:spPr>
          <a:xfrm>
            <a:off x="4629151" y="1260872"/>
            <a:ext cx="3887391" cy="617934"/>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de-DE"/>
              <a:t>Mastertextformat bearbeiten</a:t>
            </a:r>
          </a:p>
        </p:txBody>
      </p:sp>
      <p:sp>
        <p:nvSpPr>
          <p:cNvPr id="6" name="Inhaltsplatzhalter 5"/>
          <p:cNvSpPr>
            <a:spLocks noGrp="1"/>
          </p:cNvSpPr>
          <p:nvPr>
            <p:ph sz="quarter" idx="4"/>
          </p:nvPr>
        </p:nvSpPr>
        <p:spPr>
          <a:xfrm>
            <a:off x="4629151" y="1878806"/>
            <a:ext cx="3887391" cy="276344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7" name="Datumsplatzhalter 6"/>
          <p:cNvSpPr>
            <a:spLocks noGrp="1"/>
          </p:cNvSpPr>
          <p:nvPr>
            <p:ph type="dt" sz="half" idx="10"/>
          </p:nvPr>
        </p:nvSpPr>
        <p:spPr/>
        <p:txBody>
          <a:bodyPr/>
          <a:lstStyle/>
          <a:p>
            <a:fld id="{6505BBB1-8DB7-43F3-811E-8A118F39806D}" type="datetime1">
              <a:rPr lang="de-CH" smtClean="0"/>
              <a:t>07.11.2024</a:t>
            </a:fld>
            <a:endParaRPr lang="de-CH"/>
          </a:p>
        </p:txBody>
      </p:sp>
      <p:sp>
        <p:nvSpPr>
          <p:cNvPr id="8" name="Fußzeilenplatzhalter 7"/>
          <p:cNvSpPr>
            <a:spLocks noGrp="1"/>
          </p:cNvSpPr>
          <p:nvPr>
            <p:ph type="ftr" sz="quarter" idx="11"/>
          </p:nvPr>
        </p:nvSpPr>
        <p:spPr/>
        <p:txBody>
          <a:bodyPr/>
          <a:lstStyle/>
          <a:p>
            <a:endParaRPr lang="de-CH"/>
          </a:p>
        </p:txBody>
      </p:sp>
      <p:sp>
        <p:nvSpPr>
          <p:cNvPr id="9" name="Foliennummernplatzhalter 8"/>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1478035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Datumsplatzhalter 2"/>
          <p:cNvSpPr>
            <a:spLocks noGrp="1"/>
          </p:cNvSpPr>
          <p:nvPr>
            <p:ph type="dt" sz="half" idx="10"/>
          </p:nvPr>
        </p:nvSpPr>
        <p:spPr/>
        <p:txBody>
          <a:bodyPr/>
          <a:lstStyle/>
          <a:p>
            <a:fld id="{7953FABD-82F7-4834-A332-5FD09305601B}" type="datetime1">
              <a:rPr lang="de-CH" smtClean="0"/>
              <a:t>07.11.2024</a:t>
            </a:fld>
            <a:endParaRPr lang="de-CH"/>
          </a:p>
        </p:txBody>
      </p:sp>
      <p:sp>
        <p:nvSpPr>
          <p:cNvPr id="4" name="Fußzeilenplatzhalter 3"/>
          <p:cNvSpPr>
            <a:spLocks noGrp="1"/>
          </p:cNvSpPr>
          <p:nvPr>
            <p:ph type="ftr" sz="quarter" idx="11"/>
          </p:nvPr>
        </p:nvSpPr>
        <p:spPr/>
        <p:txBody>
          <a:bodyPr/>
          <a:lstStyle/>
          <a:p>
            <a:endParaRPr lang="de-CH"/>
          </a:p>
        </p:txBody>
      </p:sp>
      <p:sp>
        <p:nvSpPr>
          <p:cNvPr id="5" name="Foliennummernplatzhalter 4"/>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4052998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4413356-E84B-42A1-8215-D466799DFD04}" type="datetime1">
              <a:rPr lang="de-CH" smtClean="0"/>
              <a:t>07.11.2024</a:t>
            </a:fld>
            <a:endParaRPr lang="de-CH"/>
          </a:p>
        </p:txBody>
      </p:sp>
      <p:sp>
        <p:nvSpPr>
          <p:cNvPr id="3" name="Fußzeilenplatzhalter 2"/>
          <p:cNvSpPr>
            <a:spLocks noGrp="1"/>
          </p:cNvSpPr>
          <p:nvPr>
            <p:ph type="ftr" sz="quarter" idx="11"/>
          </p:nvPr>
        </p:nvSpPr>
        <p:spPr/>
        <p:txBody>
          <a:bodyPr/>
          <a:lstStyle/>
          <a:p>
            <a:endParaRPr lang="de-CH"/>
          </a:p>
        </p:txBody>
      </p:sp>
      <p:sp>
        <p:nvSpPr>
          <p:cNvPr id="4" name="Foliennummernplatzhalter 3"/>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1167796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342900"/>
            <a:ext cx="2949178" cy="1200150"/>
          </a:xfrm>
        </p:spPr>
        <p:txBody>
          <a:bodyPr anchor="b"/>
          <a:lstStyle>
            <a:lvl1pPr>
              <a:defRPr sz="1800"/>
            </a:lvl1pPr>
          </a:lstStyle>
          <a:p>
            <a:r>
              <a:rPr lang="de-DE"/>
              <a:t>Mastertitelformat bearbeiten</a:t>
            </a:r>
            <a:endParaRPr lang="de-CH"/>
          </a:p>
        </p:txBody>
      </p:sp>
      <p:sp>
        <p:nvSpPr>
          <p:cNvPr id="3" name="Inhaltsplatzhalter 2"/>
          <p:cNvSpPr>
            <a:spLocks noGrp="1"/>
          </p:cNvSpPr>
          <p:nvPr>
            <p:ph idx="1"/>
          </p:nvPr>
        </p:nvSpPr>
        <p:spPr>
          <a:xfrm>
            <a:off x="3887391" y="740570"/>
            <a:ext cx="4629150" cy="3655219"/>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Textplatzhalter 3"/>
          <p:cNvSpPr>
            <a:spLocks noGrp="1"/>
          </p:cNvSpPr>
          <p:nvPr>
            <p:ph type="body" sz="half" idx="2"/>
          </p:nvPr>
        </p:nvSpPr>
        <p:spPr>
          <a:xfrm>
            <a:off x="629841" y="1543050"/>
            <a:ext cx="2949178"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de-DE"/>
              <a:t>Mastertextformat bearbeiten</a:t>
            </a:r>
          </a:p>
        </p:txBody>
      </p:sp>
      <p:sp>
        <p:nvSpPr>
          <p:cNvPr id="5" name="Datumsplatzhalter 4"/>
          <p:cNvSpPr>
            <a:spLocks noGrp="1"/>
          </p:cNvSpPr>
          <p:nvPr>
            <p:ph type="dt" sz="half" idx="10"/>
          </p:nvPr>
        </p:nvSpPr>
        <p:spPr/>
        <p:txBody>
          <a:bodyPr/>
          <a:lstStyle/>
          <a:p>
            <a:fld id="{4EE62AF4-F603-4878-9836-AB98EDFB7322}" type="datetime1">
              <a:rPr lang="de-CH" smtClean="0"/>
              <a:t>07.11.2024</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3118405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29841" y="342900"/>
            <a:ext cx="2949178" cy="1200150"/>
          </a:xfrm>
        </p:spPr>
        <p:txBody>
          <a:bodyPr anchor="b"/>
          <a:lstStyle>
            <a:lvl1pPr>
              <a:defRPr sz="1800"/>
            </a:lvl1pPr>
          </a:lstStyle>
          <a:p>
            <a:r>
              <a:rPr lang="de-DE"/>
              <a:t>Mastertitelformat bearbeiten</a:t>
            </a:r>
            <a:endParaRPr lang="de-CH"/>
          </a:p>
        </p:txBody>
      </p:sp>
      <p:sp>
        <p:nvSpPr>
          <p:cNvPr id="3" name="Bildplatzhalter 2"/>
          <p:cNvSpPr>
            <a:spLocks noGrp="1"/>
          </p:cNvSpPr>
          <p:nvPr>
            <p:ph type="pic" idx="1"/>
          </p:nvPr>
        </p:nvSpPr>
        <p:spPr>
          <a:xfrm>
            <a:off x="3887391" y="740570"/>
            <a:ext cx="4629150" cy="3655219"/>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de-DE"/>
              <a:t>Bild durch Klicken auf Symbol hinzufügen</a:t>
            </a:r>
            <a:endParaRPr lang="de-CH"/>
          </a:p>
        </p:txBody>
      </p:sp>
      <p:sp>
        <p:nvSpPr>
          <p:cNvPr id="4" name="Textplatzhalter 3"/>
          <p:cNvSpPr>
            <a:spLocks noGrp="1"/>
          </p:cNvSpPr>
          <p:nvPr>
            <p:ph type="body" sz="half" idx="2"/>
          </p:nvPr>
        </p:nvSpPr>
        <p:spPr>
          <a:xfrm>
            <a:off x="629841" y="1543050"/>
            <a:ext cx="2949178"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de-DE"/>
              <a:t>Mastertextformat bearbeiten</a:t>
            </a:r>
          </a:p>
        </p:txBody>
      </p:sp>
      <p:sp>
        <p:nvSpPr>
          <p:cNvPr id="5" name="Datumsplatzhalter 4"/>
          <p:cNvSpPr>
            <a:spLocks noGrp="1"/>
          </p:cNvSpPr>
          <p:nvPr>
            <p:ph type="dt" sz="half" idx="10"/>
          </p:nvPr>
        </p:nvSpPr>
        <p:spPr/>
        <p:txBody>
          <a:bodyPr/>
          <a:lstStyle/>
          <a:p>
            <a:fld id="{D6C16830-1223-482A-A5D9-EA0507BA9345}" type="datetime1">
              <a:rPr lang="de-CH" smtClean="0"/>
              <a:t>07.11.2024</a:t>
            </a:fld>
            <a:endParaRPr lang="de-CH"/>
          </a:p>
        </p:txBody>
      </p:sp>
      <p:sp>
        <p:nvSpPr>
          <p:cNvPr id="6" name="Fußzeilenplatzhalter 5"/>
          <p:cNvSpPr>
            <a:spLocks noGrp="1"/>
          </p:cNvSpPr>
          <p:nvPr>
            <p:ph type="ftr" sz="quarter" idx="11"/>
          </p:nvPr>
        </p:nvSpPr>
        <p:spPr/>
        <p:txBody>
          <a:bodyPr/>
          <a:lstStyle/>
          <a:p>
            <a:endParaRPr lang="de-CH"/>
          </a:p>
        </p:txBody>
      </p:sp>
      <p:sp>
        <p:nvSpPr>
          <p:cNvPr id="7" name="Foliennummernplatzhalter 6"/>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221389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98B653E6-FE4A-4FD4-9291-E0D7C9DCBF60}" type="datetime1">
              <a:rPr lang="de-CH" smtClean="0"/>
              <a:t>07.11.2024</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1351220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43676" y="273844"/>
            <a:ext cx="1971675" cy="4358879"/>
          </a:xfrm>
        </p:spPr>
        <p:txBody>
          <a:bodyPr vert="eaVert"/>
          <a:lstStyle/>
          <a:p>
            <a:r>
              <a:rPr lang="de-DE"/>
              <a:t>Mastertitelformat bearbeiten</a:t>
            </a:r>
            <a:endParaRPr lang="de-CH"/>
          </a:p>
        </p:txBody>
      </p:sp>
      <p:sp>
        <p:nvSpPr>
          <p:cNvPr id="3" name="Vertikaler Textplatzhalter 2"/>
          <p:cNvSpPr>
            <a:spLocks noGrp="1"/>
          </p:cNvSpPr>
          <p:nvPr>
            <p:ph type="body" orient="vert" idx="1"/>
          </p:nvPr>
        </p:nvSpPr>
        <p:spPr>
          <a:xfrm>
            <a:off x="628651" y="273844"/>
            <a:ext cx="5800725" cy="4358879"/>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10"/>
          </p:nvPr>
        </p:nvSpPr>
        <p:spPr/>
        <p:txBody>
          <a:bodyPr/>
          <a:lstStyle/>
          <a:p>
            <a:fld id="{011F2799-EB96-4459-A9DF-59A7BA82CE90}" type="datetime1">
              <a:rPr lang="de-CH" smtClean="0"/>
              <a:t>07.11.2024</a:t>
            </a:fld>
            <a:endParaRPr lang="de-CH"/>
          </a:p>
        </p:txBody>
      </p:sp>
      <p:sp>
        <p:nvSpPr>
          <p:cNvPr id="5" name="Fußzeilenplatzhalter 4"/>
          <p:cNvSpPr>
            <a:spLocks noGrp="1"/>
          </p:cNvSpPr>
          <p:nvPr>
            <p:ph type="ftr" sz="quarter" idx="11"/>
          </p:nvPr>
        </p:nvSpPr>
        <p:spPr/>
        <p:txBody>
          <a:bodyPr/>
          <a:lstStyle/>
          <a:p>
            <a:endParaRPr lang="de-CH"/>
          </a:p>
        </p:txBody>
      </p:sp>
      <p:sp>
        <p:nvSpPr>
          <p:cNvPr id="6" name="Foliennummernplatzhalter 5"/>
          <p:cNvSpPr>
            <a:spLocks noGrp="1"/>
          </p:cNvSpPr>
          <p:nvPr>
            <p:ph type="sldNum" sz="quarter" idx="12"/>
          </p:nvPr>
        </p:nvSpPr>
        <p:spPr/>
        <p:txBody>
          <a:bodyPr/>
          <a:lstStyle/>
          <a:p>
            <a:fld id="{67C5F2F4-948F-4C4E-AC23-2853AECDF9C0}" type="slidenum">
              <a:rPr lang="de-CH" smtClean="0"/>
              <a:t>‹Nr.›</a:t>
            </a:fld>
            <a:endParaRPr lang="de-CH"/>
          </a:p>
        </p:txBody>
      </p:sp>
    </p:spTree>
    <p:extLst>
      <p:ext uri="{BB962C8B-B14F-4D97-AF65-F5344CB8AC3E}">
        <p14:creationId xmlns:p14="http://schemas.microsoft.com/office/powerpoint/2010/main" val="2989240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628650" y="273845"/>
            <a:ext cx="7886700" cy="994172"/>
          </a:xfrm>
          <a:prstGeom prst="rect">
            <a:avLst/>
          </a:prstGeom>
        </p:spPr>
        <p:txBody>
          <a:bodyPr vert="horz" lIns="91440" tIns="45720" rIns="91440" bIns="45720" rtlCol="0" anchor="ctr">
            <a:normAutofit/>
          </a:bodyPr>
          <a:lstStyle/>
          <a:p>
            <a:r>
              <a:rPr lang="de-DE"/>
              <a:t>Titelmasterformat durch Klicken bearbeiten</a:t>
            </a:r>
            <a:endParaRPr lang="de-CH"/>
          </a:p>
        </p:txBody>
      </p:sp>
      <p:sp>
        <p:nvSpPr>
          <p:cNvPr id="3" name="Textplatzhalt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4" name="Datumsplatzhalt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675">
                <a:solidFill>
                  <a:schemeClr val="tx1">
                    <a:tint val="75000"/>
                  </a:schemeClr>
                </a:solidFill>
              </a:defRPr>
            </a:lvl1pPr>
          </a:lstStyle>
          <a:p>
            <a:fld id="{CE65E91A-883A-4467-BB75-099C04953F8E}" type="datetime1">
              <a:rPr lang="de-CH" smtClean="0"/>
              <a:t>07.11.2024</a:t>
            </a:fld>
            <a:endParaRPr lang="de-CH"/>
          </a:p>
        </p:txBody>
      </p:sp>
      <p:sp>
        <p:nvSpPr>
          <p:cNvPr id="5" name="Fußzeilenplatzhalt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de-CH"/>
          </a:p>
        </p:txBody>
      </p:sp>
      <p:sp>
        <p:nvSpPr>
          <p:cNvPr id="6" name="Foliennummernplatzhalt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67C5F2F4-948F-4C4E-AC23-2853AECDF9C0}" type="slidenum">
              <a:rPr lang="de-CH" smtClean="0"/>
              <a:t>‹Nr.›</a:t>
            </a:fld>
            <a:endParaRPr lang="de-CH"/>
          </a:p>
        </p:txBody>
      </p:sp>
    </p:spTree>
    <p:extLst>
      <p:ext uri="{BB962C8B-B14F-4D97-AF65-F5344CB8AC3E}">
        <p14:creationId xmlns:p14="http://schemas.microsoft.com/office/powerpoint/2010/main" val="4248418456"/>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hf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de-DE"/>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tiff"/></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9" name="Untertitel 8">
            <a:extLst>
              <a:ext uri="{FF2B5EF4-FFF2-40B4-BE49-F238E27FC236}">
                <a16:creationId xmlns:a16="http://schemas.microsoft.com/office/drawing/2014/main" id="{D18504E5-BFD4-6C4E-BD62-F6527A4AC237}"/>
              </a:ext>
            </a:extLst>
          </p:cNvPr>
          <p:cNvSpPr>
            <a:spLocks noGrp="1"/>
          </p:cNvSpPr>
          <p:nvPr>
            <p:ph type="subTitle" idx="1"/>
          </p:nvPr>
        </p:nvSpPr>
        <p:spPr>
          <a:xfrm>
            <a:off x="1143000" y="2295061"/>
            <a:ext cx="6858000" cy="1241822"/>
          </a:xfrm>
        </p:spPr>
        <p:txBody>
          <a:bodyPr>
            <a:normAutofit/>
          </a:bodyPr>
          <a:lstStyle/>
          <a:p>
            <a:r>
              <a:rPr lang="de-DE" sz="1800" dirty="0"/>
              <a:t>Präsentation für die Schülerinnen und Schüler der Kreisschule Thal</a:t>
            </a:r>
          </a:p>
        </p:txBody>
      </p:sp>
      <p:sp>
        <p:nvSpPr>
          <p:cNvPr id="3" name="Titel 2">
            <a:extLst>
              <a:ext uri="{FF2B5EF4-FFF2-40B4-BE49-F238E27FC236}">
                <a16:creationId xmlns:a16="http://schemas.microsoft.com/office/drawing/2014/main" id="{E0573D20-F12A-0E46-A9B3-6BB480E6846A}"/>
              </a:ext>
            </a:extLst>
          </p:cNvPr>
          <p:cNvSpPr>
            <a:spLocks noGrp="1"/>
          </p:cNvSpPr>
          <p:nvPr>
            <p:ph type="ctrTitle"/>
          </p:nvPr>
        </p:nvSpPr>
        <p:spPr>
          <a:xfrm>
            <a:off x="2000250" y="841772"/>
            <a:ext cx="5143500" cy="1241822"/>
          </a:xfrm>
        </p:spPr>
        <p:txBody>
          <a:bodyPr>
            <a:normAutofit/>
          </a:bodyPr>
          <a:lstStyle/>
          <a:p>
            <a:r>
              <a:rPr lang="de-DE" b="1"/>
              <a:t>Wahlpflichtfach</a:t>
            </a:r>
            <a:br>
              <a:rPr lang="de-DE" b="1"/>
            </a:br>
            <a:r>
              <a:rPr lang="de-DE" b="1"/>
              <a:t>9. Schuljahr  </a:t>
            </a:r>
          </a:p>
        </p:txBody>
      </p:sp>
      <p:pic>
        <p:nvPicPr>
          <p:cNvPr id="4" name="Grafik 3" descr="Ein Bild, das Baum, Gras, draußen, Garten enthält.&#10;&#10;Automatisch generierte Beschreibung">
            <a:extLst>
              <a:ext uri="{FF2B5EF4-FFF2-40B4-BE49-F238E27FC236}">
                <a16:creationId xmlns:a16="http://schemas.microsoft.com/office/drawing/2014/main" id="{B953DE39-C3F1-46BD-4195-CC3B8D390A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2783436"/>
            <a:ext cx="3430859" cy="1915563"/>
          </a:xfrm>
          <a:prstGeom prst="rect">
            <a:avLst/>
          </a:prstGeom>
        </p:spPr>
      </p:pic>
      <p:pic>
        <p:nvPicPr>
          <p:cNvPr id="7" name="Grafik 6" descr="Ein Bild, das Gras, Berg enthält.&#10;&#10;Automatisch generierte Beschreibung">
            <a:extLst>
              <a:ext uri="{FF2B5EF4-FFF2-40B4-BE49-F238E27FC236}">
                <a16:creationId xmlns:a16="http://schemas.microsoft.com/office/drawing/2014/main" id="{904C6843-A56E-C494-CF61-360963F210E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32206" y="2783436"/>
            <a:ext cx="3438189" cy="1915562"/>
          </a:xfrm>
          <a:prstGeom prst="rect">
            <a:avLst/>
          </a:prstGeom>
        </p:spPr>
      </p:pic>
    </p:spTree>
    <p:extLst>
      <p:ext uri="{BB962C8B-B14F-4D97-AF65-F5344CB8AC3E}">
        <p14:creationId xmlns:p14="http://schemas.microsoft.com/office/powerpoint/2010/main" val="3511990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5915025" cy="3461468"/>
          </a:xfrm>
        </p:spPr>
        <p:txBody>
          <a:bodyPr>
            <a:normAutofit lnSpcReduction="10000"/>
          </a:bodyPr>
          <a:lstStyle/>
          <a:p>
            <a:pPr marL="29765" indent="0">
              <a:lnSpc>
                <a:spcPct val="100000"/>
              </a:lnSpc>
              <a:spcBef>
                <a:spcPts val="750"/>
              </a:spcBef>
              <a:spcAft>
                <a:spcPts val="750"/>
              </a:spcAft>
              <a:buNone/>
            </a:pPr>
            <a:r>
              <a:rPr lang="de-DE" dirty="0"/>
              <a:t>Wahl von mindestens 2 und maximal 4 Bereichen aus </a:t>
            </a:r>
          </a:p>
          <a:p>
            <a:pPr marL="29765" indent="0">
              <a:lnSpc>
                <a:spcPct val="100000"/>
              </a:lnSpc>
              <a:spcBef>
                <a:spcPts val="750"/>
              </a:spcBef>
              <a:spcAft>
                <a:spcPts val="750"/>
              </a:spcAft>
              <a:buNone/>
            </a:pPr>
            <a:endParaRPr lang="de-DE" dirty="0"/>
          </a:p>
          <a:p>
            <a:pPr marL="539354" indent="-173831">
              <a:lnSpc>
                <a:spcPct val="100000"/>
              </a:lnSpc>
              <a:spcBef>
                <a:spcPts val="750"/>
              </a:spcBef>
              <a:spcAft>
                <a:spcPts val="750"/>
              </a:spcAft>
            </a:pPr>
            <a:r>
              <a:rPr lang="de-DE" dirty="0"/>
              <a:t>Sprachen (Deutsch, Französisch, Englisch) </a:t>
            </a:r>
          </a:p>
          <a:p>
            <a:pPr marL="539354" indent="-173831">
              <a:lnSpc>
                <a:spcPct val="100000"/>
              </a:lnSpc>
              <a:spcBef>
                <a:spcPts val="750"/>
              </a:spcBef>
              <a:spcAft>
                <a:spcPts val="750"/>
              </a:spcAft>
            </a:pPr>
            <a:r>
              <a:rPr lang="de-DE" dirty="0"/>
              <a:t>Naturwissenschaften (Mathematik, Natur &amp; Technik) </a:t>
            </a:r>
          </a:p>
          <a:p>
            <a:pPr marL="539354" indent="-173831">
              <a:lnSpc>
                <a:spcPct val="100000"/>
              </a:lnSpc>
              <a:spcBef>
                <a:spcPts val="750"/>
              </a:spcBef>
              <a:spcAft>
                <a:spcPts val="750"/>
              </a:spcAft>
            </a:pPr>
            <a:r>
              <a:rPr lang="de-DE" dirty="0"/>
              <a:t>Bildnerisches Gestalten (bildnerisch, geometrisch-technisch)</a:t>
            </a:r>
          </a:p>
          <a:p>
            <a:pPr marL="539354" indent="-173831">
              <a:lnSpc>
                <a:spcPct val="100000"/>
              </a:lnSpc>
              <a:spcBef>
                <a:spcPts val="750"/>
              </a:spcBef>
              <a:spcAft>
                <a:spcPts val="750"/>
              </a:spcAft>
            </a:pPr>
            <a:r>
              <a:rPr lang="de-DE" dirty="0"/>
              <a:t>Technisches Gestalten (textil, nicht-textil)</a:t>
            </a:r>
          </a:p>
          <a:p>
            <a:pPr marL="35719" indent="0">
              <a:lnSpc>
                <a:spcPct val="100000"/>
              </a:lnSpc>
              <a:spcBef>
                <a:spcPts val="750"/>
              </a:spcBef>
              <a:spcAft>
                <a:spcPts val="750"/>
              </a:spcAft>
              <a:buNone/>
            </a:pPr>
            <a:endParaRPr lang="de-DE" dirty="0"/>
          </a:p>
          <a:p>
            <a:pPr marL="35719" indent="0">
              <a:lnSpc>
                <a:spcPct val="100000"/>
              </a:lnSpc>
              <a:spcBef>
                <a:spcPts val="750"/>
              </a:spcBef>
              <a:spcAft>
                <a:spcPts val="750"/>
              </a:spcAft>
              <a:buNone/>
            </a:pPr>
            <a:r>
              <a:rPr lang="de-DE" dirty="0"/>
              <a:t>während vier Lektionen pro Woche. </a:t>
            </a:r>
          </a:p>
          <a:p>
            <a:pPr marL="539354" indent="-173831">
              <a:lnSpc>
                <a:spcPct val="100000"/>
              </a:lnSpc>
              <a:spcBef>
                <a:spcPts val="750"/>
              </a:spcBef>
              <a:spcAft>
                <a:spcPts val="750"/>
              </a:spcAft>
            </a:pPr>
            <a:endParaRPr lang="de-DE" dirty="0"/>
          </a:p>
          <a:p>
            <a:pPr marL="536972" indent="-169069">
              <a:lnSpc>
                <a:spcPct val="150000"/>
              </a:lnSpc>
            </a:pPr>
            <a:endParaRPr lang="de-DE" dirty="0"/>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Was sind Wahlpflichtfächer?</a:t>
            </a:r>
          </a:p>
        </p:txBody>
      </p:sp>
      <p:pic>
        <p:nvPicPr>
          <p:cNvPr id="3" name="Grafik 2">
            <a:extLst>
              <a:ext uri="{FF2B5EF4-FFF2-40B4-BE49-F238E27FC236}">
                <a16:creationId xmlns:a16="http://schemas.microsoft.com/office/drawing/2014/main" id="{ABDABCF9-CA64-F041-A256-DB4CC67CD8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62305" y="3326606"/>
            <a:ext cx="1371600" cy="1543050"/>
          </a:xfrm>
          <a:prstGeom prst="rect">
            <a:avLst/>
          </a:prstGeom>
        </p:spPr>
      </p:pic>
    </p:spTree>
    <p:extLst>
      <p:ext uri="{BB962C8B-B14F-4D97-AF65-F5344CB8AC3E}">
        <p14:creationId xmlns:p14="http://schemas.microsoft.com/office/powerpoint/2010/main" val="2681673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pic>
        <p:nvPicPr>
          <p:cNvPr id="3" name="Inhaltsplatzhalter 2">
            <a:extLst>
              <a:ext uri="{FF2B5EF4-FFF2-40B4-BE49-F238E27FC236}">
                <a16:creationId xmlns:a16="http://schemas.microsoft.com/office/drawing/2014/main" id="{ED125FD1-1481-8942-840A-E992EB3F87C6}"/>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t="7749"/>
          <a:stretch/>
        </p:blipFill>
        <p:spPr>
          <a:xfrm>
            <a:off x="360000" y="900000"/>
            <a:ext cx="6615281" cy="3885674"/>
          </a:xfrm>
          <a:solidFill>
            <a:schemeClr val="accent2">
              <a:lumMod val="60000"/>
              <a:lumOff val="40000"/>
              <a:alpha val="0"/>
            </a:schemeClr>
          </a:solidFill>
        </p:spPr>
      </p:pic>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Lektionentafel ab Schuljahr 21/22</a:t>
            </a:r>
          </a:p>
        </p:txBody>
      </p:sp>
      <p:sp>
        <p:nvSpPr>
          <p:cNvPr id="2" name="Rahmen 1">
            <a:extLst>
              <a:ext uri="{FF2B5EF4-FFF2-40B4-BE49-F238E27FC236}">
                <a16:creationId xmlns:a16="http://schemas.microsoft.com/office/drawing/2014/main" id="{5EAB9386-9FD5-4448-BC6D-CA0989681FA1}"/>
              </a:ext>
            </a:extLst>
          </p:cNvPr>
          <p:cNvSpPr/>
          <p:nvPr/>
        </p:nvSpPr>
        <p:spPr>
          <a:xfrm>
            <a:off x="6099855" y="1279536"/>
            <a:ext cx="783052" cy="2937819"/>
          </a:xfrm>
          <a:prstGeom prst="frame">
            <a:avLst>
              <a:gd name="adj1" fmla="val 3527"/>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tx1"/>
              </a:solidFill>
              <a:highlight>
                <a:srgbClr val="FF0000"/>
              </a:highlight>
            </a:endParaRPr>
          </a:p>
        </p:txBody>
      </p:sp>
      <p:sp>
        <p:nvSpPr>
          <p:cNvPr id="8" name="Rahmen 7">
            <a:extLst>
              <a:ext uri="{FF2B5EF4-FFF2-40B4-BE49-F238E27FC236}">
                <a16:creationId xmlns:a16="http://schemas.microsoft.com/office/drawing/2014/main" id="{B5AD318E-E453-654E-B0EB-CCF92A478405}"/>
              </a:ext>
            </a:extLst>
          </p:cNvPr>
          <p:cNvSpPr/>
          <p:nvPr/>
        </p:nvSpPr>
        <p:spPr>
          <a:xfrm>
            <a:off x="5238422" y="3028583"/>
            <a:ext cx="881026" cy="520700"/>
          </a:xfrm>
          <a:prstGeom prst="frame">
            <a:avLst>
              <a:gd name="adj1" fmla="val 3527"/>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tx1"/>
              </a:solidFill>
              <a:highlight>
                <a:srgbClr val="FF0000"/>
              </a:highlight>
            </a:endParaRPr>
          </a:p>
        </p:txBody>
      </p:sp>
      <p:sp>
        <p:nvSpPr>
          <p:cNvPr id="9" name="Rahmen 8">
            <a:extLst>
              <a:ext uri="{FF2B5EF4-FFF2-40B4-BE49-F238E27FC236}">
                <a16:creationId xmlns:a16="http://schemas.microsoft.com/office/drawing/2014/main" id="{60866639-07D3-2849-859A-2B38806970FF}"/>
              </a:ext>
            </a:extLst>
          </p:cNvPr>
          <p:cNvSpPr/>
          <p:nvPr/>
        </p:nvSpPr>
        <p:spPr>
          <a:xfrm>
            <a:off x="5238422" y="1279536"/>
            <a:ext cx="881026" cy="1157333"/>
          </a:xfrm>
          <a:prstGeom prst="frame">
            <a:avLst>
              <a:gd name="adj1" fmla="val 2086"/>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350">
              <a:solidFill>
                <a:schemeClr val="tx1"/>
              </a:solidFill>
              <a:highlight>
                <a:srgbClr val="FF0000"/>
              </a:highlight>
            </a:endParaRPr>
          </a:p>
        </p:txBody>
      </p:sp>
    </p:spTree>
    <p:extLst>
      <p:ext uri="{BB962C8B-B14F-4D97-AF65-F5344CB8AC3E}">
        <p14:creationId xmlns:p14="http://schemas.microsoft.com/office/powerpoint/2010/main" val="2451495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8221662" cy="4141108"/>
          </a:xfrm>
        </p:spPr>
        <p:txBody>
          <a:bodyPr>
            <a:noAutofit/>
          </a:bodyPr>
          <a:lstStyle/>
          <a:p>
            <a:pPr marL="207169" indent="-177404">
              <a:lnSpc>
                <a:spcPct val="150000"/>
              </a:lnSpc>
            </a:pPr>
            <a:r>
              <a:rPr lang="de-DE" sz="1600" dirty="0"/>
              <a:t>Gezieltere Vorbereitung auf die Anforderungen des Berufes</a:t>
            </a:r>
          </a:p>
          <a:p>
            <a:pPr marL="207169" indent="-177404">
              <a:lnSpc>
                <a:spcPct val="150000"/>
              </a:lnSpc>
            </a:pPr>
            <a:r>
              <a:rPr lang="de-DE" sz="1600" dirty="0"/>
              <a:t>Individuelle Arbeit an den eigenen Stärken und Schwächen </a:t>
            </a:r>
          </a:p>
          <a:p>
            <a:pPr marL="207169" indent="-177404">
              <a:lnSpc>
                <a:spcPct val="150000"/>
              </a:lnSpc>
            </a:pPr>
            <a:r>
              <a:rPr lang="de-DE" sz="1600" dirty="0"/>
              <a:t>Erhöhung der Motivation für das 9. Schuljahr </a:t>
            </a:r>
          </a:p>
          <a:p>
            <a:pPr marL="207169" indent="-177404">
              <a:lnSpc>
                <a:spcPct val="150000"/>
              </a:lnSpc>
            </a:pPr>
            <a:r>
              <a:rPr lang="de-DE" sz="1600" dirty="0"/>
              <a:t>Arbeit an den überfachlichen Kompetenzen:</a:t>
            </a:r>
            <a:endParaRPr lang="de-CH" sz="1600" dirty="0"/>
          </a:p>
          <a:p>
            <a:pPr marL="536972" indent="-169069">
              <a:lnSpc>
                <a:spcPct val="150000"/>
              </a:lnSpc>
            </a:pPr>
            <a:r>
              <a:rPr lang="de-CH" sz="1600" b="1" dirty="0"/>
              <a:t>Selbstorganisation und Zeitmanagement</a:t>
            </a:r>
            <a:r>
              <a:rPr lang="de-CH" sz="1600" dirty="0"/>
              <a:t>: Verantwortung für den eigenen Lernprozess übernehmen und den Lernprozess organisieren.</a:t>
            </a:r>
          </a:p>
          <a:p>
            <a:pPr marL="536972" indent="-169069">
              <a:lnSpc>
                <a:spcPct val="150000"/>
              </a:lnSpc>
            </a:pPr>
            <a:r>
              <a:rPr lang="de-CH" sz="1600" b="1" dirty="0"/>
              <a:t>Reflexion und Dokumentation</a:t>
            </a:r>
            <a:r>
              <a:rPr lang="de-CH" sz="1600" dirty="0"/>
              <a:t>: Die eigenen Lern- und Arbeitsprozesse durchführen, dokumentieren und reflektieren.</a:t>
            </a:r>
          </a:p>
          <a:p>
            <a:pPr marL="536972" indent="-169069">
              <a:lnSpc>
                <a:spcPct val="150000"/>
              </a:lnSpc>
            </a:pPr>
            <a:r>
              <a:rPr lang="de-CH" sz="1600" b="1" dirty="0"/>
              <a:t>Frustrationstoleranz</a:t>
            </a:r>
            <a:r>
              <a:rPr lang="de-CH" sz="1600" dirty="0"/>
              <a:t>: Strategien einsetzen, um eine Aufgabe auch bei Widerständen und Hindernissen zu Ende zu führen.</a:t>
            </a:r>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Welches sind die Ziele?</a:t>
            </a:r>
          </a:p>
        </p:txBody>
      </p:sp>
      <p:pic>
        <p:nvPicPr>
          <p:cNvPr id="3" name="Grafik 2" descr="Ein Bild, das Zeichnung, Essen enthält.&#10;&#10;Automatisch generierte Beschreibung">
            <a:extLst>
              <a:ext uri="{FF2B5EF4-FFF2-40B4-BE49-F238E27FC236}">
                <a16:creationId xmlns:a16="http://schemas.microsoft.com/office/drawing/2014/main" id="{D7015409-AE55-A846-BB26-49B99911F1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74442" y="1288977"/>
            <a:ext cx="1445558" cy="1084169"/>
          </a:xfrm>
          <a:prstGeom prst="rect">
            <a:avLst/>
          </a:prstGeom>
        </p:spPr>
      </p:pic>
    </p:spTree>
    <p:extLst>
      <p:ext uri="{BB962C8B-B14F-4D97-AF65-F5344CB8AC3E}">
        <p14:creationId xmlns:p14="http://schemas.microsoft.com/office/powerpoint/2010/main" val="176338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7954689" cy="3698402"/>
          </a:xfrm>
        </p:spPr>
        <p:txBody>
          <a:bodyPr>
            <a:noAutofit/>
          </a:bodyPr>
          <a:lstStyle/>
          <a:p>
            <a:pPr marL="207169" indent="-177404">
              <a:lnSpc>
                <a:spcPct val="100000"/>
              </a:lnSpc>
              <a:spcBef>
                <a:spcPts val="750"/>
              </a:spcBef>
              <a:spcAft>
                <a:spcPts val="750"/>
              </a:spcAft>
            </a:pPr>
            <a:r>
              <a:rPr lang="de-DE" sz="1580" dirty="0"/>
              <a:t>Maximal 2 Lektionen pro Bereich</a:t>
            </a:r>
          </a:p>
          <a:p>
            <a:pPr marL="207169" indent="-177404">
              <a:lnSpc>
                <a:spcPct val="100000"/>
              </a:lnSpc>
              <a:spcBef>
                <a:spcPts val="750"/>
              </a:spcBef>
              <a:spcAft>
                <a:spcPts val="750"/>
              </a:spcAft>
            </a:pPr>
            <a:r>
              <a:rPr lang="de-DE" sz="1580" dirty="0"/>
              <a:t>Mindestens 1 Lektion in den Bereichen BG / TG obligatorisch </a:t>
            </a:r>
          </a:p>
          <a:p>
            <a:pPr marL="207169" indent="-177404">
              <a:lnSpc>
                <a:spcPct val="100000"/>
              </a:lnSpc>
              <a:spcBef>
                <a:spcPts val="750"/>
              </a:spcBef>
              <a:spcAft>
                <a:spcPts val="750"/>
              </a:spcAft>
            </a:pPr>
            <a:r>
              <a:rPr lang="fr-CH" sz="1580" dirty="0"/>
              <a:t>Gymnasium/</a:t>
            </a:r>
            <a:r>
              <a:rPr lang="de-DE" sz="1580" dirty="0"/>
              <a:t>BMS/FMS: je 1 Lektion Sprachen und Naturwissenschaft obligatorisch</a:t>
            </a:r>
          </a:p>
          <a:p>
            <a:pPr marL="207169" indent="-177404">
              <a:lnSpc>
                <a:spcPct val="100000"/>
              </a:lnSpc>
              <a:spcBef>
                <a:spcPts val="750"/>
              </a:spcBef>
              <a:spcAft>
                <a:spcPts val="750"/>
              </a:spcAft>
            </a:pPr>
            <a:r>
              <a:rPr lang="de-DE" sz="1580" dirty="0"/>
              <a:t>Verbindliche Anmeldung für BG und TG im November </a:t>
            </a:r>
          </a:p>
          <a:p>
            <a:pPr marL="207169" indent="-177404">
              <a:lnSpc>
                <a:spcPct val="100000"/>
              </a:lnSpc>
              <a:spcBef>
                <a:spcPts val="750"/>
              </a:spcBef>
              <a:spcAft>
                <a:spcPts val="750"/>
              </a:spcAft>
            </a:pPr>
            <a:r>
              <a:rPr lang="de-DE" sz="1580" dirty="0"/>
              <a:t>Verbindliche Anmeldung für Sprache / Naturwissenschaft im </a:t>
            </a:r>
            <a:r>
              <a:rPr lang="fr-CH" sz="1580" dirty="0"/>
              <a:t>Juni</a:t>
            </a:r>
            <a:r>
              <a:rPr lang="de-DE" sz="1580" dirty="0"/>
              <a:t> </a:t>
            </a:r>
          </a:p>
          <a:p>
            <a:pPr marL="207169" indent="-177404">
              <a:lnSpc>
                <a:spcPct val="100000"/>
              </a:lnSpc>
              <a:spcBef>
                <a:spcPts val="750"/>
              </a:spcBef>
              <a:spcAft>
                <a:spcPts val="750"/>
              </a:spcAft>
            </a:pPr>
            <a:r>
              <a:rPr lang="de-DE" sz="1580" dirty="0"/>
              <a:t>Wahlpflichtfach in 2 Doppellektionen pro Woche </a:t>
            </a:r>
          </a:p>
          <a:p>
            <a:pPr marL="207169" indent="-177404">
              <a:lnSpc>
                <a:spcPct val="100000"/>
              </a:lnSpc>
              <a:spcBef>
                <a:spcPts val="750"/>
              </a:spcBef>
              <a:spcAft>
                <a:spcPts val="750"/>
              </a:spcAft>
            </a:pPr>
            <a:r>
              <a:rPr lang="de-DE" sz="1580" dirty="0"/>
              <a:t>Stufengemischte Lerngruppen </a:t>
            </a:r>
          </a:p>
          <a:p>
            <a:pPr marL="207169" indent="-177404">
              <a:lnSpc>
                <a:spcPct val="100000"/>
              </a:lnSpc>
              <a:spcBef>
                <a:spcPts val="750"/>
              </a:spcBef>
              <a:spcAft>
                <a:spcPts val="750"/>
              </a:spcAft>
            </a:pPr>
            <a:r>
              <a:rPr lang="de-DE" sz="1580" dirty="0"/>
              <a:t>Sprachen und Naturwissenschaften: Arbeit in </a:t>
            </a:r>
            <a:r>
              <a:rPr lang="de-DE" sz="1580" i="1" dirty="0">
                <a:solidFill>
                  <a:srgbClr val="FF0000"/>
                </a:solidFill>
              </a:rPr>
              <a:t>Lernateliers</a:t>
            </a:r>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Rahmenbedingungen der KSTh</a:t>
            </a:r>
          </a:p>
        </p:txBody>
      </p:sp>
    </p:spTree>
    <p:extLst>
      <p:ext uri="{BB962C8B-B14F-4D97-AF65-F5344CB8AC3E}">
        <p14:creationId xmlns:p14="http://schemas.microsoft.com/office/powerpoint/2010/main" val="3352413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6483137" cy="3609447"/>
          </a:xfrm>
        </p:spPr>
        <p:txBody>
          <a:bodyPr>
            <a:normAutofit/>
          </a:bodyPr>
          <a:lstStyle/>
          <a:p>
            <a:pPr marL="207169" indent="-177404">
              <a:lnSpc>
                <a:spcPct val="100000"/>
              </a:lnSpc>
              <a:spcBef>
                <a:spcPts val="750"/>
              </a:spcBef>
              <a:spcAft>
                <a:spcPts val="750"/>
              </a:spcAft>
            </a:pPr>
            <a:r>
              <a:rPr lang="de-DE" dirty="0"/>
              <a:t>Sorgfältige und gut reflektierte Wahl der Bereiche:</a:t>
            </a:r>
          </a:p>
          <a:p>
            <a:pPr marL="704850" indent="-183356">
              <a:lnSpc>
                <a:spcPct val="100000"/>
              </a:lnSpc>
              <a:spcBef>
                <a:spcPts val="300"/>
              </a:spcBef>
              <a:spcAft>
                <a:spcPts val="300"/>
              </a:spcAft>
            </a:pPr>
            <a:r>
              <a:rPr lang="de-DE" dirty="0"/>
              <a:t>Check S2</a:t>
            </a:r>
          </a:p>
          <a:p>
            <a:pPr marL="704850" indent="-183356">
              <a:lnSpc>
                <a:spcPct val="100000"/>
              </a:lnSpc>
              <a:spcBef>
                <a:spcPts val="300"/>
              </a:spcBef>
              <a:spcAft>
                <a:spcPts val="300"/>
              </a:spcAft>
            </a:pPr>
            <a:r>
              <a:rPr lang="de-DE" dirty="0"/>
              <a:t>Fremd- und Selbsteinschätzung</a:t>
            </a:r>
          </a:p>
          <a:p>
            <a:pPr marL="704850" indent="-183356">
              <a:lnSpc>
                <a:spcPct val="100000"/>
              </a:lnSpc>
              <a:spcBef>
                <a:spcPts val="300"/>
              </a:spcBef>
              <a:spcAft>
                <a:spcPts val="300"/>
              </a:spcAft>
            </a:pPr>
            <a:r>
              <a:rPr lang="de-DE" dirty="0"/>
              <a:t>Anforderungsprofil des Wunschberufs</a:t>
            </a:r>
          </a:p>
          <a:p>
            <a:pPr marL="207169" indent="-177404">
              <a:lnSpc>
                <a:spcPct val="100000"/>
              </a:lnSpc>
              <a:spcBef>
                <a:spcPts val="750"/>
              </a:spcBef>
              <a:spcAft>
                <a:spcPts val="750"/>
              </a:spcAft>
            </a:pPr>
            <a:r>
              <a:rPr lang="de-DE" dirty="0"/>
              <a:t>Gründliche Dokumentation der eigenen Arbeit in den </a:t>
            </a:r>
            <a:r>
              <a:rPr lang="de-DE" i="1" dirty="0"/>
              <a:t>Lernateliers</a:t>
            </a:r>
          </a:p>
          <a:p>
            <a:pPr marL="207169" indent="-177404">
              <a:lnSpc>
                <a:spcPct val="100000"/>
              </a:lnSpc>
              <a:spcBef>
                <a:spcPts val="750"/>
              </a:spcBef>
              <a:spcAft>
                <a:spcPts val="750"/>
              </a:spcAft>
            </a:pPr>
            <a:r>
              <a:rPr lang="de-DE" dirty="0"/>
              <a:t>Gute Selbstorganisation </a:t>
            </a:r>
          </a:p>
          <a:p>
            <a:pPr marL="207169" indent="-177404">
              <a:lnSpc>
                <a:spcPct val="100000"/>
              </a:lnSpc>
              <a:spcBef>
                <a:spcPts val="750"/>
              </a:spcBef>
              <a:spcAft>
                <a:spcPts val="750"/>
              </a:spcAft>
            </a:pPr>
            <a:r>
              <a:rPr lang="de-DE" dirty="0"/>
              <a:t>Eigenverantwortung, Selbständigkeit und Engagement in den </a:t>
            </a:r>
            <a:r>
              <a:rPr lang="de-DE" i="1" dirty="0"/>
              <a:t>Lernateliers</a:t>
            </a:r>
          </a:p>
          <a:p>
            <a:pPr marL="207169" indent="-177404">
              <a:lnSpc>
                <a:spcPct val="100000"/>
              </a:lnSpc>
              <a:spcBef>
                <a:spcPts val="750"/>
              </a:spcBef>
              <a:spcAft>
                <a:spcPts val="750"/>
              </a:spcAft>
            </a:pPr>
            <a:r>
              <a:rPr lang="de-DE" dirty="0"/>
              <a:t>Selbstreflexion mit dem Fokus auf „Was brauche ich?“</a:t>
            </a:r>
          </a:p>
          <a:p>
            <a:pPr marL="207169" indent="-177404">
              <a:lnSpc>
                <a:spcPct val="150000"/>
              </a:lnSpc>
            </a:pPr>
            <a:endParaRPr lang="de-DE" dirty="0"/>
          </a:p>
          <a:p>
            <a:pPr marL="536972" indent="-169069">
              <a:lnSpc>
                <a:spcPct val="150000"/>
              </a:lnSpc>
            </a:pPr>
            <a:endParaRPr lang="de-DE" dirty="0"/>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Pflichten der Lernenden</a:t>
            </a:r>
          </a:p>
        </p:txBody>
      </p:sp>
      <p:pic>
        <p:nvPicPr>
          <p:cNvPr id="3" name="Grafik 2" descr="Ein Bild, das Zeichnung enthält.&#10;&#10;Automatisch generierte Beschreibung">
            <a:extLst>
              <a:ext uri="{FF2B5EF4-FFF2-40B4-BE49-F238E27FC236}">
                <a16:creationId xmlns:a16="http://schemas.microsoft.com/office/drawing/2014/main" id="{A74759A4-EECE-E946-B756-9C302E9141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6727" y="3591081"/>
            <a:ext cx="1076325" cy="1076325"/>
          </a:xfrm>
          <a:prstGeom prst="rect">
            <a:avLst/>
          </a:prstGeom>
        </p:spPr>
      </p:pic>
    </p:spTree>
    <p:extLst>
      <p:ext uri="{BB962C8B-B14F-4D97-AF65-F5344CB8AC3E}">
        <p14:creationId xmlns:p14="http://schemas.microsoft.com/office/powerpoint/2010/main" val="37302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5985821" cy="3461468"/>
          </a:xfrm>
        </p:spPr>
        <p:txBody>
          <a:bodyPr>
            <a:normAutofit/>
          </a:bodyPr>
          <a:lstStyle/>
          <a:p>
            <a:pPr marL="207169" indent="-177404">
              <a:lnSpc>
                <a:spcPct val="100000"/>
              </a:lnSpc>
              <a:spcBef>
                <a:spcPts val="750"/>
              </a:spcBef>
              <a:spcAft>
                <a:spcPts val="750"/>
              </a:spcAft>
            </a:pPr>
            <a:r>
              <a:rPr lang="de-DE" dirty="0"/>
              <a:t>Individuelle Arbeit an den eigenen Bedürfnissen </a:t>
            </a:r>
          </a:p>
          <a:p>
            <a:pPr marL="207169" indent="-177404">
              <a:lnSpc>
                <a:spcPct val="100000"/>
              </a:lnSpc>
              <a:spcBef>
                <a:spcPts val="750"/>
              </a:spcBef>
              <a:spcAft>
                <a:spcPts val="750"/>
              </a:spcAft>
            </a:pPr>
            <a:r>
              <a:rPr lang="de-DE" dirty="0"/>
              <a:t>Gezielte Vorbereitung auf die Anforderungen des künftigen Berufs </a:t>
            </a:r>
          </a:p>
          <a:p>
            <a:pPr marL="207169" indent="-177404">
              <a:lnSpc>
                <a:spcPct val="100000"/>
              </a:lnSpc>
              <a:spcBef>
                <a:spcPts val="750"/>
              </a:spcBef>
              <a:spcAft>
                <a:spcPts val="750"/>
              </a:spcAft>
            </a:pPr>
            <a:r>
              <a:rPr lang="de-DE" dirty="0"/>
              <a:t>Hohes </a:t>
            </a:r>
            <a:r>
              <a:rPr lang="de-DE" dirty="0" err="1"/>
              <a:t>Mass</a:t>
            </a:r>
            <a:r>
              <a:rPr lang="de-DE" dirty="0"/>
              <a:t> an Selbststeuerung und Selbstbestimmung</a:t>
            </a:r>
          </a:p>
          <a:p>
            <a:pPr marL="207169" indent="-177404">
              <a:lnSpc>
                <a:spcPct val="100000"/>
              </a:lnSpc>
              <a:spcBef>
                <a:spcPts val="750"/>
              </a:spcBef>
              <a:spcAft>
                <a:spcPts val="750"/>
              </a:spcAft>
            </a:pPr>
            <a:r>
              <a:rPr lang="de-DE" dirty="0"/>
              <a:t>Definition und Überprüfung von eigenen Zielen (Sprache und Naturwissenschaften)</a:t>
            </a:r>
          </a:p>
          <a:p>
            <a:pPr marL="29765" indent="0">
              <a:lnSpc>
                <a:spcPct val="150000"/>
              </a:lnSpc>
              <a:buNone/>
            </a:pPr>
            <a:endParaRPr lang="de-DE" dirty="0"/>
          </a:p>
          <a:p>
            <a:pPr marL="207169" indent="-177404">
              <a:lnSpc>
                <a:spcPct val="150000"/>
              </a:lnSpc>
            </a:pPr>
            <a:endParaRPr lang="de-DE" dirty="0"/>
          </a:p>
          <a:p>
            <a:pPr marL="207169" indent="-177404">
              <a:lnSpc>
                <a:spcPct val="150000"/>
              </a:lnSpc>
            </a:pPr>
            <a:endParaRPr lang="de-DE" dirty="0"/>
          </a:p>
          <a:p>
            <a:pPr marL="536972" indent="-169069">
              <a:lnSpc>
                <a:spcPct val="150000"/>
              </a:lnSpc>
            </a:pPr>
            <a:endParaRPr lang="de-DE" dirty="0"/>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Freiräume der Lernenden</a:t>
            </a:r>
          </a:p>
        </p:txBody>
      </p:sp>
      <p:pic>
        <p:nvPicPr>
          <p:cNvPr id="3" name="Grafik 2" descr="Ein Bild, das haltend enthält.&#10;&#10;Automatisch generierte Beschreibung">
            <a:extLst>
              <a:ext uri="{FF2B5EF4-FFF2-40B4-BE49-F238E27FC236}">
                <a16:creationId xmlns:a16="http://schemas.microsoft.com/office/drawing/2014/main" id="{45232D1D-124E-B44A-B5DA-6DB13D81EA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31452" y="3488040"/>
            <a:ext cx="1371600" cy="1028700"/>
          </a:xfrm>
          <a:prstGeom prst="rect">
            <a:avLst/>
          </a:prstGeom>
        </p:spPr>
      </p:pic>
    </p:spTree>
    <p:extLst>
      <p:ext uri="{BB962C8B-B14F-4D97-AF65-F5344CB8AC3E}">
        <p14:creationId xmlns:p14="http://schemas.microsoft.com/office/powerpoint/2010/main" val="3928809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5985821" cy="2498703"/>
          </a:xfrm>
        </p:spPr>
        <p:txBody>
          <a:bodyPr>
            <a:normAutofit lnSpcReduction="10000"/>
          </a:bodyPr>
          <a:lstStyle/>
          <a:p>
            <a:pPr marL="29765" indent="0">
              <a:lnSpc>
                <a:spcPct val="100000"/>
              </a:lnSpc>
              <a:spcBef>
                <a:spcPts val="750"/>
              </a:spcBef>
              <a:spcAft>
                <a:spcPts val="750"/>
              </a:spcAft>
              <a:buNone/>
            </a:pPr>
            <a:r>
              <a:rPr lang="de-DE" b="1" dirty="0"/>
              <a:t>Schwerpunkt textil:</a:t>
            </a:r>
          </a:p>
          <a:p>
            <a:pPr marL="207169" indent="-177404">
              <a:lnSpc>
                <a:spcPct val="100000"/>
              </a:lnSpc>
              <a:spcBef>
                <a:spcPts val="750"/>
              </a:spcBef>
              <a:spcAft>
                <a:spcPts val="750"/>
              </a:spcAft>
            </a:pPr>
            <a:r>
              <a:rPr lang="de-DE" dirty="0"/>
              <a:t>Gegenstand entwickeln oder etwas Bestehendes umgestalten </a:t>
            </a:r>
          </a:p>
          <a:p>
            <a:pPr marL="207169" indent="-177404">
              <a:lnSpc>
                <a:spcPct val="100000"/>
              </a:lnSpc>
              <a:spcBef>
                <a:spcPts val="750"/>
              </a:spcBef>
              <a:spcAft>
                <a:spcPts val="750"/>
              </a:spcAft>
            </a:pPr>
            <a:r>
              <a:rPr lang="de-DE" dirty="0"/>
              <a:t>Produkte planen und umsetzen, eigene Ideen entwickeln</a:t>
            </a:r>
          </a:p>
          <a:p>
            <a:pPr marL="207169" indent="-177404">
              <a:lnSpc>
                <a:spcPct val="100000"/>
              </a:lnSpc>
              <a:spcBef>
                <a:spcPts val="750"/>
              </a:spcBef>
              <a:spcAft>
                <a:spcPts val="750"/>
              </a:spcAft>
            </a:pPr>
            <a:r>
              <a:rPr lang="de-DE" dirty="0"/>
              <a:t>Anleitungen oder Pläne lesen und individuell umsetzen</a:t>
            </a:r>
          </a:p>
          <a:p>
            <a:pPr marL="28575" indent="0">
              <a:lnSpc>
                <a:spcPct val="150000"/>
              </a:lnSpc>
              <a:buNone/>
              <a:tabLst>
                <a:tab pos="1098947" algn="l"/>
              </a:tabLst>
            </a:pPr>
            <a:r>
              <a:rPr lang="de-DE" dirty="0"/>
              <a:t>Materialien: 	</a:t>
            </a:r>
          </a:p>
          <a:p>
            <a:pPr marL="28575" indent="0">
              <a:lnSpc>
                <a:spcPct val="150000"/>
              </a:lnSpc>
              <a:buNone/>
              <a:tabLst>
                <a:tab pos="1098947" algn="l"/>
              </a:tabLst>
            </a:pPr>
            <a:r>
              <a:rPr lang="de-DE" dirty="0"/>
              <a:t>Baumwolle, elastische Stoffe, Wachstuch, </a:t>
            </a:r>
            <a:r>
              <a:rPr lang="de-DE" dirty="0" err="1"/>
              <a:t>Blachenstoffe</a:t>
            </a:r>
            <a:r>
              <a:rPr lang="de-DE" dirty="0"/>
              <a:t>, 	Kunstleder</a:t>
            </a:r>
          </a:p>
          <a:p>
            <a:pPr marL="207169" indent="-177404">
              <a:lnSpc>
                <a:spcPct val="150000"/>
              </a:lnSpc>
            </a:pPr>
            <a:endParaRPr lang="de-DE" dirty="0"/>
          </a:p>
          <a:p>
            <a:pPr marL="207169" indent="-177404">
              <a:lnSpc>
                <a:spcPct val="150000"/>
              </a:lnSpc>
            </a:pPr>
            <a:endParaRPr lang="de-DE" dirty="0"/>
          </a:p>
          <a:p>
            <a:pPr marL="536972" indent="-169069">
              <a:lnSpc>
                <a:spcPct val="150000"/>
              </a:lnSpc>
            </a:pPr>
            <a:endParaRPr lang="de-DE" dirty="0"/>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Wahlpflichtfach technisches Gestalten</a:t>
            </a:r>
          </a:p>
        </p:txBody>
      </p:sp>
      <p:pic>
        <p:nvPicPr>
          <p:cNvPr id="6" name="Grafik 5">
            <a:extLst>
              <a:ext uri="{FF2B5EF4-FFF2-40B4-BE49-F238E27FC236}">
                <a16:creationId xmlns:a16="http://schemas.microsoft.com/office/drawing/2014/main" id="{0A6567B4-7D8B-494D-8022-4EFFE553F4FD}"/>
              </a:ext>
            </a:extLst>
          </p:cNvPr>
          <p:cNvPicPr/>
          <p:nvPr/>
        </p:nvPicPr>
        <p:blipFill>
          <a:blip r:embed="rId4"/>
          <a:stretch>
            <a:fillRect/>
          </a:stretch>
        </p:blipFill>
        <p:spPr>
          <a:xfrm>
            <a:off x="360000" y="3600000"/>
            <a:ext cx="4454843" cy="1127760"/>
          </a:xfrm>
          <a:prstGeom prst="rect">
            <a:avLst/>
          </a:prstGeom>
        </p:spPr>
      </p:pic>
    </p:spTree>
    <p:extLst>
      <p:ext uri="{BB962C8B-B14F-4D97-AF65-F5344CB8AC3E}">
        <p14:creationId xmlns:p14="http://schemas.microsoft.com/office/powerpoint/2010/main" val="1753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5985821" cy="2509527"/>
          </a:xfrm>
        </p:spPr>
        <p:txBody>
          <a:bodyPr vert="horz" lIns="68580" tIns="34290" rIns="68580" bIns="34290" rtlCol="0" anchor="t">
            <a:normAutofit fontScale="92500" lnSpcReduction="10000"/>
          </a:bodyPr>
          <a:lstStyle/>
          <a:p>
            <a:pPr marL="29765" indent="0">
              <a:lnSpc>
                <a:spcPct val="100000"/>
              </a:lnSpc>
              <a:spcBef>
                <a:spcPts val="750"/>
              </a:spcBef>
              <a:spcAft>
                <a:spcPts val="750"/>
              </a:spcAft>
              <a:buNone/>
            </a:pPr>
            <a:r>
              <a:rPr lang="de-DE" sz="1700" b="1" dirty="0"/>
              <a:t>Schwerpunkt nicht-textil:</a:t>
            </a:r>
          </a:p>
          <a:p>
            <a:pPr marL="207169" indent="-177165">
              <a:lnSpc>
                <a:spcPct val="100000"/>
              </a:lnSpc>
              <a:spcBef>
                <a:spcPts val="750"/>
              </a:spcBef>
              <a:spcAft>
                <a:spcPts val="750"/>
              </a:spcAft>
            </a:pPr>
            <a:r>
              <a:rPr lang="de-DE" sz="1700" dirty="0"/>
              <a:t>Gegenstand entwickeln oder etwas Bestehendes umgestalten </a:t>
            </a:r>
            <a:endParaRPr lang="de-DE" sz="1700" dirty="0">
              <a:cs typeface="Calibri"/>
            </a:endParaRPr>
          </a:p>
          <a:p>
            <a:pPr marL="207169" indent="-177404">
              <a:lnSpc>
                <a:spcPct val="100000"/>
              </a:lnSpc>
              <a:spcBef>
                <a:spcPts val="750"/>
              </a:spcBef>
              <a:spcAft>
                <a:spcPts val="750"/>
              </a:spcAft>
            </a:pPr>
            <a:r>
              <a:rPr lang="de-DE" sz="1700" dirty="0"/>
              <a:t>Produkte planen und umsetzen, eigene Ideen entwickeln</a:t>
            </a:r>
          </a:p>
          <a:p>
            <a:pPr marL="207169" indent="-177404">
              <a:lnSpc>
                <a:spcPct val="100000"/>
              </a:lnSpc>
              <a:spcBef>
                <a:spcPts val="750"/>
              </a:spcBef>
              <a:spcAft>
                <a:spcPts val="750"/>
              </a:spcAft>
            </a:pPr>
            <a:r>
              <a:rPr lang="de-DE" sz="1700" dirty="0"/>
              <a:t>Anleitungen oder Pläne lesen und individuell umsetzen</a:t>
            </a:r>
          </a:p>
          <a:p>
            <a:pPr marL="28575" indent="0">
              <a:lnSpc>
                <a:spcPct val="150000"/>
              </a:lnSpc>
              <a:buNone/>
              <a:tabLst>
                <a:tab pos="1098947" algn="l"/>
              </a:tabLst>
            </a:pPr>
            <a:r>
              <a:rPr lang="de-DE" sz="1700" dirty="0"/>
              <a:t>Materialien: 	</a:t>
            </a:r>
          </a:p>
          <a:p>
            <a:pPr marL="28575" indent="0">
              <a:lnSpc>
                <a:spcPct val="150000"/>
              </a:lnSpc>
              <a:buNone/>
              <a:tabLst>
                <a:tab pos="1098947" algn="l"/>
              </a:tabLst>
            </a:pPr>
            <a:r>
              <a:rPr lang="de-DE" sz="1700" dirty="0"/>
              <a:t>Holz, Metall, Plexiglas</a:t>
            </a:r>
          </a:p>
          <a:p>
            <a:pPr marL="207169" indent="-177404">
              <a:lnSpc>
                <a:spcPct val="150000"/>
              </a:lnSpc>
            </a:pPr>
            <a:endParaRPr lang="de-DE" dirty="0"/>
          </a:p>
          <a:p>
            <a:pPr marL="207169" indent="-177404">
              <a:lnSpc>
                <a:spcPct val="150000"/>
              </a:lnSpc>
            </a:pPr>
            <a:endParaRPr lang="de-DE" dirty="0"/>
          </a:p>
          <a:p>
            <a:pPr marL="536972" indent="-169069">
              <a:lnSpc>
                <a:spcPct val="150000"/>
              </a:lnSpc>
            </a:pPr>
            <a:endParaRPr lang="de-DE" dirty="0"/>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Wahlpflichtfach technisches Gestalten</a:t>
            </a:r>
          </a:p>
        </p:txBody>
      </p:sp>
      <p:pic>
        <p:nvPicPr>
          <p:cNvPr id="3" name="Grafik 2">
            <a:extLst>
              <a:ext uri="{FF2B5EF4-FFF2-40B4-BE49-F238E27FC236}">
                <a16:creationId xmlns:a16="http://schemas.microsoft.com/office/drawing/2014/main" id="{7DB1D9A5-CFDF-624C-B184-7A3EEBFFFE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000" y="3600000"/>
            <a:ext cx="5709253" cy="1086482"/>
          </a:xfrm>
          <a:prstGeom prst="rect">
            <a:avLst/>
          </a:prstGeom>
        </p:spPr>
      </p:pic>
    </p:spTree>
    <p:extLst>
      <p:ext uri="{BB962C8B-B14F-4D97-AF65-F5344CB8AC3E}">
        <p14:creationId xmlns:p14="http://schemas.microsoft.com/office/powerpoint/2010/main" val="1372910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5985821" cy="2869405"/>
          </a:xfrm>
        </p:spPr>
        <p:txBody>
          <a:bodyPr>
            <a:normAutofit fontScale="92500" lnSpcReduction="10000"/>
          </a:bodyPr>
          <a:lstStyle/>
          <a:p>
            <a:pPr marL="29765" indent="0">
              <a:lnSpc>
                <a:spcPct val="100000"/>
              </a:lnSpc>
              <a:spcBef>
                <a:spcPts val="750"/>
              </a:spcBef>
              <a:spcAft>
                <a:spcPts val="750"/>
              </a:spcAft>
              <a:buNone/>
            </a:pPr>
            <a:r>
              <a:rPr lang="de-DE" b="1" dirty="0"/>
              <a:t>Schwerpunkt bildnerisches Gestalten:</a:t>
            </a:r>
          </a:p>
          <a:p>
            <a:pPr marL="207169" indent="-177404">
              <a:lnSpc>
                <a:spcPct val="100000"/>
              </a:lnSpc>
              <a:spcBef>
                <a:spcPts val="750"/>
              </a:spcBef>
              <a:spcAft>
                <a:spcPts val="750"/>
              </a:spcAft>
            </a:pPr>
            <a:r>
              <a:rPr lang="de-DE" dirty="0"/>
              <a:t>Zwei- und dreidimensionale Bilder gestalten</a:t>
            </a:r>
          </a:p>
          <a:p>
            <a:pPr marL="207169" indent="-177404">
              <a:lnSpc>
                <a:spcPct val="100000"/>
              </a:lnSpc>
              <a:spcBef>
                <a:spcPts val="750"/>
              </a:spcBef>
              <a:spcAft>
                <a:spcPts val="750"/>
              </a:spcAft>
            </a:pPr>
            <a:r>
              <a:rPr lang="de-DE" dirty="0"/>
              <a:t>Persönliche Bildsprache entwickeln und vertiefen</a:t>
            </a:r>
          </a:p>
          <a:p>
            <a:pPr marL="207169" indent="-177404">
              <a:lnSpc>
                <a:spcPct val="100000"/>
              </a:lnSpc>
              <a:spcBef>
                <a:spcPts val="750"/>
              </a:spcBef>
              <a:spcAft>
                <a:spcPts val="750"/>
              </a:spcAft>
            </a:pPr>
            <a:r>
              <a:rPr lang="de-DE" dirty="0"/>
              <a:t>Eigene Ausdrucksweise erweitern </a:t>
            </a:r>
          </a:p>
          <a:p>
            <a:pPr marL="207169" indent="-177404">
              <a:lnSpc>
                <a:spcPct val="100000"/>
              </a:lnSpc>
              <a:spcBef>
                <a:spcPts val="750"/>
              </a:spcBef>
              <a:spcAft>
                <a:spcPts val="750"/>
              </a:spcAft>
            </a:pPr>
            <a:r>
              <a:rPr lang="de-DE" dirty="0"/>
              <a:t>Neue Techniken kennenlernen und anwenden</a:t>
            </a:r>
          </a:p>
          <a:p>
            <a:pPr marL="28575" indent="0">
              <a:lnSpc>
                <a:spcPct val="120000"/>
              </a:lnSpc>
              <a:spcBef>
                <a:spcPts val="375"/>
              </a:spcBef>
              <a:spcAft>
                <a:spcPts val="375"/>
              </a:spcAft>
              <a:buNone/>
              <a:tabLst>
                <a:tab pos="1098947" algn="l"/>
              </a:tabLst>
            </a:pPr>
            <a:r>
              <a:rPr lang="de-DE" dirty="0"/>
              <a:t>Materialien: 	</a:t>
            </a:r>
          </a:p>
          <a:p>
            <a:pPr marL="28575" indent="0">
              <a:lnSpc>
                <a:spcPct val="120000"/>
              </a:lnSpc>
              <a:spcBef>
                <a:spcPts val="375"/>
              </a:spcBef>
              <a:spcAft>
                <a:spcPts val="375"/>
              </a:spcAft>
              <a:buNone/>
              <a:tabLst>
                <a:tab pos="1098947" algn="l"/>
              </a:tabLst>
            </a:pPr>
            <a:r>
              <a:rPr lang="de-DE" dirty="0"/>
              <a:t>Aquarell, Acryl, Gouache, Öl, Graphit, Kohle, Tusche, Linol- und Holzdruck</a:t>
            </a:r>
          </a:p>
          <a:p>
            <a:pPr marL="29765" indent="0">
              <a:lnSpc>
                <a:spcPct val="150000"/>
              </a:lnSpc>
              <a:buNone/>
            </a:pPr>
            <a:endParaRPr lang="de-DE" dirty="0"/>
          </a:p>
          <a:p>
            <a:pPr marL="536972" indent="-169069">
              <a:lnSpc>
                <a:spcPct val="150000"/>
              </a:lnSpc>
            </a:pPr>
            <a:endParaRPr lang="de-DE" dirty="0"/>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Wahlpflichtfach bildnerisches Gestalten</a:t>
            </a:r>
          </a:p>
        </p:txBody>
      </p:sp>
      <p:pic>
        <p:nvPicPr>
          <p:cNvPr id="12" name="Grafik 11" descr="Ein Bild, das drinnen, Briefpapier, Foto, Banane enthält.&#10;&#10;Automatisch generierte Beschreibung">
            <a:extLst>
              <a:ext uri="{FF2B5EF4-FFF2-40B4-BE49-F238E27FC236}">
                <a16:creationId xmlns:a16="http://schemas.microsoft.com/office/drawing/2014/main" id="{26A1F430-F7EC-664D-8A2C-1FBB5070DA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71875" y="3855216"/>
            <a:ext cx="2486075" cy="832730"/>
          </a:xfrm>
          <a:prstGeom prst="rect">
            <a:avLst/>
          </a:prstGeom>
        </p:spPr>
      </p:pic>
      <p:pic>
        <p:nvPicPr>
          <p:cNvPr id="14" name="Grafik 13" descr="Ein Bild, das sitzend, Essen, Kreide, Tisch enthält.&#10;&#10;Automatisch generierte Beschreibung">
            <a:extLst>
              <a:ext uri="{FF2B5EF4-FFF2-40B4-BE49-F238E27FC236}">
                <a16:creationId xmlns:a16="http://schemas.microsoft.com/office/drawing/2014/main" id="{F0793F86-CD6A-C948-A84B-468E012643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000" y="3600000"/>
            <a:ext cx="3306335" cy="832730"/>
          </a:xfrm>
          <a:prstGeom prst="rect">
            <a:avLst/>
          </a:prstGeom>
        </p:spPr>
      </p:pic>
    </p:spTree>
    <p:extLst>
      <p:ext uri="{BB962C8B-B14F-4D97-AF65-F5344CB8AC3E}">
        <p14:creationId xmlns:p14="http://schemas.microsoft.com/office/powerpoint/2010/main" val="271635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5985821" cy="3559105"/>
          </a:xfrm>
        </p:spPr>
        <p:txBody>
          <a:bodyPr vert="horz" lIns="68580" tIns="34290" rIns="68580" bIns="34290" rtlCol="0" anchor="t">
            <a:normAutofit lnSpcReduction="10000"/>
          </a:bodyPr>
          <a:lstStyle/>
          <a:p>
            <a:pPr marL="29528" indent="0">
              <a:lnSpc>
                <a:spcPct val="100000"/>
              </a:lnSpc>
              <a:spcBef>
                <a:spcPts val="750"/>
              </a:spcBef>
              <a:spcAft>
                <a:spcPts val="750"/>
              </a:spcAft>
              <a:buNone/>
            </a:pPr>
            <a:r>
              <a:rPr lang="de-DE" b="1" dirty="0"/>
              <a:t>Schwerpunkt geometrisch-technisches Zeichnen:</a:t>
            </a:r>
          </a:p>
          <a:p>
            <a:pPr marL="207169" indent="-177165">
              <a:lnSpc>
                <a:spcPct val="100000"/>
              </a:lnSpc>
              <a:spcBef>
                <a:spcPts val="750"/>
              </a:spcBef>
              <a:spcAft>
                <a:spcPts val="750"/>
              </a:spcAft>
            </a:pPr>
            <a:r>
              <a:rPr lang="de-DE" dirty="0">
                <a:cs typeface="Calibri"/>
              </a:rPr>
              <a:t>Strich- und Zirkelübungen, Kardioide</a:t>
            </a:r>
            <a:endParaRPr lang="de-DE" dirty="0"/>
          </a:p>
          <a:p>
            <a:pPr marL="207169" indent="-177165">
              <a:lnSpc>
                <a:spcPct val="100000"/>
              </a:lnSpc>
              <a:spcBef>
                <a:spcPts val="750"/>
              </a:spcBef>
              <a:spcAft>
                <a:spcPts val="750"/>
              </a:spcAft>
            </a:pPr>
            <a:r>
              <a:rPr lang="de-DE" dirty="0">
                <a:cs typeface="Calibri"/>
              </a:rPr>
              <a:t>Grundlagen der technischen Zeichnung</a:t>
            </a:r>
            <a:endParaRPr lang="de-DE" dirty="0"/>
          </a:p>
          <a:p>
            <a:pPr marL="464344" lvl="1" indent="-177165">
              <a:lnSpc>
                <a:spcPct val="100000"/>
              </a:lnSpc>
              <a:spcBef>
                <a:spcPts val="750"/>
              </a:spcBef>
              <a:spcAft>
                <a:spcPts val="750"/>
              </a:spcAft>
            </a:pPr>
            <a:r>
              <a:rPr lang="de-DE" dirty="0"/>
              <a:t>Werkstücke räumlich darstellen, </a:t>
            </a:r>
            <a:r>
              <a:rPr lang="de-DE" dirty="0" err="1"/>
              <a:t>vergrössern</a:t>
            </a:r>
            <a:r>
              <a:rPr lang="de-DE" dirty="0"/>
              <a:t> / verkleinern, </a:t>
            </a:r>
            <a:r>
              <a:rPr lang="de-DE" dirty="0" err="1"/>
              <a:t>bemassen</a:t>
            </a:r>
            <a:endParaRPr lang="de-DE" dirty="0">
              <a:cs typeface="Calibri" panose="020F0502020204030204"/>
            </a:endParaRPr>
          </a:p>
          <a:p>
            <a:pPr marL="207169" indent="-177165">
              <a:lnSpc>
                <a:spcPct val="100000"/>
              </a:lnSpc>
              <a:spcBef>
                <a:spcPts val="750"/>
              </a:spcBef>
              <a:spcAft>
                <a:spcPts val="750"/>
              </a:spcAft>
            </a:pPr>
            <a:r>
              <a:rPr lang="de-DE" dirty="0">
                <a:cs typeface="Calibri" panose="020F0502020204030204"/>
              </a:rPr>
              <a:t>Räumliches Vorstellungsvermögen trainieren</a:t>
            </a:r>
            <a:endParaRPr lang="de-DE" dirty="0"/>
          </a:p>
          <a:p>
            <a:pPr marL="464344" lvl="1" indent="-177165">
              <a:lnSpc>
                <a:spcPct val="100000"/>
              </a:lnSpc>
              <a:spcBef>
                <a:spcPts val="750"/>
              </a:spcBef>
              <a:spcAft>
                <a:spcPts val="750"/>
              </a:spcAft>
            </a:pPr>
            <a:r>
              <a:rPr lang="de-DE" dirty="0"/>
              <a:t>Abwicklungen skizzieren und konstruieren</a:t>
            </a:r>
            <a:endParaRPr lang="de-DE" dirty="0">
              <a:cs typeface="Calibri" panose="020F0502020204030204"/>
            </a:endParaRPr>
          </a:p>
          <a:p>
            <a:pPr marL="207169" indent="-177165">
              <a:lnSpc>
                <a:spcPct val="100000"/>
              </a:lnSpc>
              <a:spcBef>
                <a:spcPts val="750"/>
              </a:spcBef>
              <a:spcAft>
                <a:spcPts val="750"/>
              </a:spcAft>
            </a:pPr>
            <a:r>
              <a:rPr lang="de-DE" dirty="0"/>
              <a:t>Körper am Computer zeichnen </a:t>
            </a:r>
            <a:endParaRPr lang="de-DE" dirty="0">
              <a:cs typeface="Calibri" panose="020F0502020204030204"/>
            </a:endParaRPr>
          </a:p>
          <a:p>
            <a:pPr marL="28575" indent="0">
              <a:lnSpc>
                <a:spcPct val="120000"/>
              </a:lnSpc>
              <a:spcBef>
                <a:spcPts val="375"/>
              </a:spcBef>
              <a:spcAft>
                <a:spcPts val="375"/>
              </a:spcAft>
              <a:buNone/>
              <a:tabLst>
                <a:tab pos="1098947" algn="l"/>
              </a:tabLst>
            </a:pPr>
            <a:r>
              <a:rPr lang="de-DE" dirty="0"/>
              <a:t>Materialien: 	Bleistift, Fineliner, Geodreieck, Zirkel, Zeichenplatte, Laptop</a:t>
            </a:r>
            <a:endParaRPr lang="de-DE" dirty="0">
              <a:cs typeface="Calibri" panose="020F0502020204030204"/>
            </a:endParaRPr>
          </a:p>
          <a:p>
            <a:pPr marL="29528" indent="0">
              <a:lnSpc>
                <a:spcPct val="150000"/>
              </a:lnSpc>
              <a:buNone/>
            </a:pPr>
            <a:endParaRPr lang="de-DE" dirty="0">
              <a:cs typeface="Calibri" panose="020F0502020204030204"/>
            </a:endParaRPr>
          </a:p>
          <a:p>
            <a:pPr marL="536734" indent="-169069">
              <a:lnSpc>
                <a:spcPct val="150000"/>
              </a:lnSpc>
            </a:pPr>
            <a:endParaRPr lang="de-DE" dirty="0">
              <a:cs typeface="Calibri" panose="020F0502020204030204"/>
            </a:endParaRPr>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Wahlpflichtfach bildnerisches Gestalten</a:t>
            </a:r>
          </a:p>
        </p:txBody>
      </p:sp>
      <p:pic>
        <p:nvPicPr>
          <p:cNvPr id="3" name="Grafik 2">
            <a:extLst>
              <a:ext uri="{FF2B5EF4-FFF2-40B4-BE49-F238E27FC236}">
                <a16:creationId xmlns:a16="http://schemas.microsoft.com/office/drawing/2014/main" id="{F1AF83B4-D890-D442-8CC0-3D036088D9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24" t="457" r="27221" b="-1277"/>
          <a:stretch/>
        </p:blipFill>
        <p:spPr>
          <a:xfrm>
            <a:off x="5821776" y="1108145"/>
            <a:ext cx="2462897" cy="897969"/>
          </a:xfrm>
          <a:prstGeom prst="rect">
            <a:avLst/>
          </a:prstGeom>
        </p:spPr>
      </p:pic>
      <p:pic>
        <p:nvPicPr>
          <p:cNvPr id="5" name="Grafik 8">
            <a:extLst>
              <a:ext uri="{FF2B5EF4-FFF2-40B4-BE49-F238E27FC236}">
                <a16:creationId xmlns:a16="http://schemas.microsoft.com/office/drawing/2014/main" id="{E50994A4-F5A0-454D-B461-B8BB5BCEAEB1}"/>
              </a:ext>
            </a:extLst>
          </p:cNvPr>
          <p:cNvPicPr>
            <a:picLocks noChangeAspect="1"/>
          </p:cNvPicPr>
          <p:nvPr/>
        </p:nvPicPr>
        <p:blipFill>
          <a:blip r:embed="rId5"/>
          <a:stretch>
            <a:fillRect/>
          </a:stretch>
        </p:blipFill>
        <p:spPr>
          <a:xfrm>
            <a:off x="6457950" y="3517934"/>
            <a:ext cx="746312" cy="897055"/>
          </a:xfrm>
          <a:prstGeom prst="rect">
            <a:avLst/>
          </a:prstGeom>
        </p:spPr>
      </p:pic>
      <p:pic>
        <p:nvPicPr>
          <p:cNvPr id="10" name="Grafik 11">
            <a:extLst>
              <a:ext uri="{FF2B5EF4-FFF2-40B4-BE49-F238E27FC236}">
                <a16:creationId xmlns:a16="http://schemas.microsoft.com/office/drawing/2014/main" id="{FFD4BE60-4924-47B5-9219-7786D6796BA0}"/>
              </a:ext>
            </a:extLst>
          </p:cNvPr>
          <p:cNvPicPr>
            <a:picLocks noChangeAspect="1"/>
          </p:cNvPicPr>
          <p:nvPr/>
        </p:nvPicPr>
        <p:blipFill>
          <a:blip r:embed="rId6"/>
          <a:stretch>
            <a:fillRect/>
          </a:stretch>
        </p:blipFill>
        <p:spPr>
          <a:xfrm>
            <a:off x="7450792" y="2267015"/>
            <a:ext cx="907676" cy="900533"/>
          </a:xfrm>
          <a:prstGeom prst="rect">
            <a:avLst/>
          </a:prstGeom>
        </p:spPr>
      </p:pic>
      <p:pic>
        <p:nvPicPr>
          <p:cNvPr id="12" name="Grafik 12">
            <a:extLst>
              <a:ext uri="{FF2B5EF4-FFF2-40B4-BE49-F238E27FC236}">
                <a16:creationId xmlns:a16="http://schemas.microsoft.com/office/drawing/2014/main" id="{C19EC158-ABAB-492A-B269-1B30D0257BAC}"/>
              </a:ext>
            </a:extLst>
          </p:cNvPr>
          <p:cNvPicPr>
            <a:picLocks noChangeAspect="1"/>
          </p:cNvPicPr>
          <p:nvPr/>
        </p:nvPicPr>
        <p:blipFill>
          <a:blip r:embed="rId7"/>
          <a:stretch>
            <a:fillRect/>
          </a:stretch>
        </p:blipFill>
        <p:spPr>
          <a:xfrm>
            <a:off x="7602070" y="3519823"/>
            <a:ext cx="756398" cy="895166"/>
          </a:xfrm>
          <a:prstGeom prst="rect">
            <a:avLst/>
          </a:prstGeom>
        </p:spPr>
      </p:pic>
    </p:spTree>
    <p:extLst>
      <p:ext uri="{BB962C8B-B14F-4D97-AF65-F5344CB8AC3E}">
        <p14:creationId xmlns:p14="http://schemas.microsoft.com/office/powerpoint/2010/main" val="2519752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4157712" y="862556"/>
            <a:ext cx="3571636" cy="478373"/>
          </a:xfrm>
        </p:spPr>
        <p:txBody>
          <a:bodyPr>
            <a:normAutofit/>
          </a:bodyPr>
          <a:lstStyle/>
          <a:p>
            <a:pPr marL="29765" indent="0">
              <a:lnSpc>
                <a:spcPct val="100000"/>
              </a:lnSpc>
              <a:spcBef>
                <a:spcPts val="750"/>
              </a:spcBef>
              <a:spcAft>
                <a:spcPts val="750"/>
              </a:spcAft>
              <a:buNone/>
            </a:pPr>
            <a:r>
              <a:rPr lang="de-DE" dirty="0"/>
              <a:t>Deutsch: </a:t>
            </a:r>
          </a:p>
          <a:p>
            <a:pPr marL="29765" indent="0">
              <a:lnSpc>
                <a:spcPct val="150000"/>
              </a:lnSpc>
              <a:buNone/>
            </a:pPr>
            <a:endParaRPr lang="de-DE" dirty="0"/>
          </a:p>
          <a:p>
            <a:pPr marL="207169" indent="-177404">
              <a:lnSpc>
                <a:spcPct val="150000"/>
              </a:lnSpc>
            </a:pPr>
            <a:endParaRPr lang="de-DE" dirty="0"/>
          </a:p>
          <a:p>
            <a:pPr marL="536972" indent="-169069">
              <a:lnSpc>
                <a:spcPct val="150000"/>
              </a:lnSpc>
            </a:pPr>
            <a:endParaRPr lang="de-DE" dirty="0"/>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Bereich Sprache</a:t>
            </a:r>
          </a:p>
        </p:txBody>
      </p:sp>
      <p:pic>
        <p:nvPicPr>
          <p:cNvPr id="5" name="Grafik 4">
            <a:extLst>
              <a:ext uri="{FF2B5EF4-FFF2-40B4-BE49-F238E27FC236}">
                <a16:creationId xmlns:a16="http://schemas.microsoft.com/office/drawing/2014/main" id="{39A7B8CB-4194-ED47-BCB0-E716B7C586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999" y="900000"/>
            <a:ext cx="3753057" cy="1498256"/>
          </a:xfrm>
          <a:prstGeom prst="rect">
            <a:avLst/>
          </a:prstGeom>
        </p:spPr>
      </p:pic>
      <p:pic>
        <p:nvPicPr>
          <p:cNvPr id="9" name="Grafik 8" descr="Ein Bild, das Zeichnung enthält.&#10;&#10;Automatisch generierte Beschreibung">
            <a:extLst>
              <a:ext uri="{FF2B5EF4-FFF2-40B4-BE49-F238E27FC236}">
                <a16:creationId xmlns:a16="http://schemas.microsoft.com/office/drawing/2014/main" id="{63CC9F35-A171-834C-88BB-BFB703EC48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000" y="3240000"/>
            <a:ext cx="3797712" cy="1518083"/>
          </a:xfrm>
          <a:prstGeom prst="rect">
            <a:avLst/>
          </a:prstGeom>
        </p:spPr>
      </p:pic>
      <p:sp>
        <p:nvSpPr>
          <p:cNvPr id="14" name="Textfeld 13">
            <a:extLst>
              <a:ext uri="{FF2B5EF4-FFF2-40B4-BE49-F238E27FC236}">
                <a16:creationId xmlns:a16="http://schemas.microsoft.com/office/drawing/2014/main" id="{A0E65F8F-E8B4-9E4C-9D44-E7039F7E5531}"/>
              </a:ext>
            </a:extLst>
          </p:cNvPr>
          <p:cNvSpPr txBox="1"/>
          <p:nvPr/>
        </p:nvSpPr>
        <p:spPr>
          <a:xfrm>
            <a:off x="4157712" y="1358670"/>
            <a:ext cx="1835695" cy="577081"/>
          </a:xfrm>
          <a:prstGeom prst="rect">
            <a:avLst/>
          </a:prstGeom>
          <a:noFill/>
        </p:spPr>
        <p:txBody>
          <a:bodyPr wrap="none" rtlCol="0">
            <a:spAutoFit/>
          </a:bodyPr>
          <a:lstStyle/>
          <a:p>
            <a:r>
              <a:rPr lang="de-DE" sz="1575" dirty="0"/>
              <a:t>+Rechtschreibung</a:t>
            </a:r>
          </a:p>
          <a:p>
            <a:r>
              <a:rPr lang="de-DE" sz="1575" dirty="0"/>
              <a:t>+Sprachbetrachtung</a:t>
            </a:r>
          </a:p>
        </p:txBody>
      </p:sp>
      <p:sp>
        <p:nvSpPr>
          <p:cNvPr id="19" name="Textfeld 18">
            <a:extLst>
              <a:ext uri="{FF2B5EF4-FFF2-40B4-BE49-F238E27FC236}">
                <a16:creationId xmlns:a16="http://schemas.microsoft.com/office/drawing/2014/main" id="{D2E4322C-54AD-C448-AE13-0395D75C7111}"/>
              </a:ext>
            </a:extLst>
          </p:cNvPr>
          <p:cNvSpPr txBox="1"/>
          <p:nvPr/>
        </p:nvSpPr>
        <p:spPr>
          <a:xfrm>
            <a:off x="4248099" y="3703863"/>
            <a:ext cx="1835695" cy="577081"/>
          </a:xfrm>
          <a:prstGeom prst="rect">
            <a:avLst/>
          </a:prstGeom>
          <a:noFill/>
        </p:spPr>
        <p:txBody>
          <a:bodyPr wrap="none" rtlCol="0">
            <a:spAutoFit/>
          </a:bodyPr>
          <a:lstStyle/>
          <a:p>
            <a:r>
              <a:rPr lang="de-DE" sz="1575" dirty="0"/>
              <a:t>+Wortschatz</a:t>
            </a:r>
          </a:p>
          <a:p>
            <a:r>
              <a:rPr lang="de-DE" sz="1575" dirty="0"/>
              <a:t>+Sprachbetrachtung</a:t>
            </a:r>
          </a:p>
        </p:txBody>
      </p:sp>
      <p:sp>
        <p:nvSpPr>
          <p:cNvPr id="2" name="Inhaltsplatzhalter 7">
            <a:extLst>
              <a:ext uri="{FF2B5EF4-FFF2-40B4-BE49-F238E27FC236}">
                <a16:creationId xmlns:a16="http://schemas.microsoft.com/office/drawing/2014/main" id="{3EA14B5D-6C30-4894-A114-C82FB47F9FC5}"/>
              </a:ext>
            </a:extLst>
          </p:cNvPr>
          <p:cNvSpPr txBox="1">
            <a:spLocks/>
          </p:cNvSpPr>
          <p:nvPr/>
        </p:nvSpPr>
        <p:spPr>
          <a:xfrm>
            <a:off x="4248099" y="3152319"/>
            <a:ext cx="3571636" cy="478373"/>
          </a:xfrm>
          <a:prstGeom prst="rect">
            <a:avLst/>
          </a:prstGeom>
        </p:spPr>
        <p:txBody>
          <a:bodyPr vert="horz" lIns="91440" tIns="45720" rIns="91440" bIns="45720" rtlCol="0">
            <a:normAutofit/>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29765" indent="0">
              <a:lnSpc>
                <a:spcPct val="100000"/>
              </a:lnSpc>
              <a:spcBef>
                <a:spcPts val="750"/>
              </a:spcBef>
              <a:spcAft>
                <a:spcPts val="750"/>
              </a:spcAft>
              <a:buFont typeface="Arial" panose="020B0604020202020204" pitchFamily="34" charset="0"/>
              <a:buNone/>
            </a:pPr>
            <a:r>
              <a:rPr lang="de-DE" dirty="0"/>
              <a:t>Französisch, Englisch: </a:t>
            </a:r>
          </a:p>
          <a:p>
            <a:pPr marL="29765" indent="0">
              <a:lnSpc>
                <a:spcPct val="150000"/>
              </a:lnSpc>
              <a:buFont typeface="Arial" panose="020B0604020202020204" pitchFamily="34" charset="0"/>
              <a:buNone/>
            </a:pPr>
            <a:endParaRPr lang="de-DE" dirty="0"/>
          </a:p>
          <a:p>
            <a:pPr marL="207169" indent="-177404">
              <a:lnSpc>
                <a:spcPct val="150000"/>
              </a:lnSpc>
            </a:pPr>
            <a:endParaRPr lang="de-DE" dirty="0"/>
          </a:p>
          <a:p>
            <a:pPr marL="536972" indent="-169069">
              <a:lnSpc>
                <a:spcPct val="150000"/>
              </a:lnSpc>
            </a:pPr>
            <a:endParaRPr lang="de-DE" dirty="0"/>
          </a:p>
        </p:txBody>
      </p:sp>
    </p:spTree>
    <p:extLst>
      <p:ext uri="{BB962C8B-B14F-4D97-AF65-F5344CB8AC3E}">
        <p14:creationId xmlns:p14="http://schemas.microsoft.com/office/powerpoint/2010/main" val="28839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794524" y="1028601"/>
            <a:ext cx="3420194" cy="478373"/>
          </a:xfrm>
        </p:spPr>
        <p:txBody>
          <a:bodyPr>
            <a:normAutofit/>
          </a:bodyPr>
          <a:lstStyle/>
          <a:p>
            <a:pPr marL="29765" indent="0">
              <a:lnSpc>
                <a:spcPct val="100000"/>
              </a:lnSpc>
              <a:spcBef>
                <a:spcPts val="750"/>
              </a:spcBef>
              <a:spcAft>
                <a:spcPts val="750"/>
              </a:spcAft>
              <a:buNone/>
            </a:pPr>
            <a:r>
              <a:rPr lang="de-DE" dirty="0"/>
              <a:t>Mathematik</a:t>
            </a:r>
          </a:p>
          <a:p>
            <a:pPr marL="29765" indent="0">
              <a:lnSpc>
                <a:spcPct val="150000"/>
              </a:lnSpc>
              <a:buNone/>
            </a:pPr>
            <a:endParaRPr lang="de-DE" dirty="0"/>
          </a:p>
          <a:p>
            <a:pPr marL="207169" indent="-177404">
              <a:lnSpc>
                <a:spcPct val="150000"/>
              </a:lnSpc>
            </a:pPr>
            <a:endParaRPr lang="de-DE" dirty="0"/>
          </a:p>
          <a:p>
            <a:pPr marL="536972" indent="-169069">
              <a:lnSpc>
                <a:spcPct val="150000"/>
              </a:lnSpc>
            </a:pPr>
            <a:endParaRPr lang="de-DE" dirty="0"/>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Bereich Naturwissenschaften </a:t>
            </a:r>
          </a:p>
        </p:txBody>
      </p:sp>
      <p:pic>
        <p:nvPicPr>
          <p:cNvPr id="3" name="Grafik 2" descr="Ein Bild, das Zeichnung enthält.&#10;&#10;Automatisch generierte Beschreibung">
            <a:extLst>
              <a:ext uri="{FF2B5EF4-FFF2-40B4-BE49-F238E27FC236}">
                <a16:creationId xmlns:a16="http://schemas.microsoft.com/office/drawing/2014/main" id="{3CBE5D04-7CEB-BE49-994D-FDE95BB147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0000" y="900000"/>
            <a:ext cx="3135854" cy="1456239"/>
          </a:xfrm>
          <a:prstGeom prst="rect">
            <a:avLst/>
          </a:prstGeom>
        </p:spPr>
      </p:pic>
      <p:pic>
        <p:nvPicPr>
          <p:cNvPr id="10" name="Grafik 9">
            <a:extLst>
              <a:ext uri="{FF2B5EF4-FFF2-40B4-BE49-F238E27FC236}">
                <a16:creationId xmlns:a16="http://schemas.microsoft.com/office/drawing/2014/main" id="{2B8BC2FB-BC96-8549-A0D2-6C450C5F68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000" y="3240000"/>
            <a:ext cx="3219491" cy="1456238"/>
          </a:xfrm>
          <a:prstGeom prst="rect">
            <a:avLst/>
          </a:prstGeom>
        </p:spPr>
      </p:pic>
      <p:sp>
        <p:nvSpPr>
          <p:cNvPr id="2" name="Inhaltsplatzhalter 7">
            <a:extLst>
              <a:ext uri="{FF2B5EF4-FFF2-40B4-BE49-F238E27FC236}">
                <a16:creationId xmlns:a16="http://schemas.microsoft.com/office/drawing/2014/main" id="{17E09A9F-27AD-A905-4390-51C19CB09C3F}"/>
              </a:ext>
            </a:extLst>
          </p:cNvPr>
          <p:cNvSpPr txBox="1">
            <a:spLocks/>
          </p:cNvSpPr>
          <p:nvPr/>
        </p:nvSpPr>
        <p:spPr>
          <a:xfrm>
            <a:off x="3794524" y="3148392"/>
            <a:ext cx="3420194" cy="478373"/>
          </a:xfrm>
          <a:prstGeom prst="rect">
            <a:avLst/>
          </a:prstGeom>
        </p:spPr>
        <p:txBody>
          <a:bodyPr vert="horz" lIns="91440" tIns="45720" rIns="91440" bIns="45720" rtlCol="0">
            <a:normAutofit/>
          </a:bodyPr>
          <a:lst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29765" indent="0">
              <a:lnSpc>
                <a:spcPct val="100000"/>
              </a:lnSpc>
              <a:spcBef>
                <a:spcPts val="750"/>
              </a:spcBef>
              <a:spcAft>
                <a:spcPts val="750"/>
              </a:spcAft>
              <a:buFont typeface="Arial" panose="020B0604020202020204" pitchFamily="34" charset="0"/>
              <a:buNone/>
            </a:pPr>
            <a:r>
              <a:rPr lang="de-DE" dirty="0"/>
              <a:t>Natur &amp; Technik: </a:t>
            </a:r>
          </a:p>
          <a:p>
            <a:pPr marL="29765" indent="0">
              <a:lnSpc>
                <a:spcPct val="150000"/>
              </a:lnSpc>
              <a:buFont typeface="Arial" panose="020B0604020202020204" pitchFamily="34" charset="0"/>
              <a:buNone/>
            </a:pPr>
            <a:endParaRPr lang="de-DE" dirty="0"/>
          </a:p>
          <a:p>
            <a:pPr marL="207169" indent="-177404">
              <a:lnSpc>
                <a:spcPct val="150000"/>
              </a:lnSpc>
            </a:pPr>
            <a:endParaRPr lang="de-DE" dirty="0"/>
          </a:p>
          <a:p>
            <a:pPr marL="536972" indent="-169069">
              <a:lnSpc>
                <a:spcPct val="150000"/>
              </a:lnSpc>
            </a:pPr>
            <a:endParaRPr lang="de-DE" dirty="0"/>
          </a:p>
        </p:txBody>
      </p:sp>
    </p:spTree>
    <p:extLst>
      <p:ext uri="{BB962C8B-B14F-4D97-AF65-F5344CB8AC3E}">
        <p14:creationId xmlns:p14="http://schemas.microsoft.com/office/powerpoint/2010/main" val="398223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0000" y="360000"/>
            <a:ext cx="783052" cy="353879"/>
          </a:xfrm>
          <a:prstGeom prst="rect">
            <a:avLst/>
          </a:prstGeom>
        </p:spPr>
      </p:pic>
      <p:sp>
        <p:nvSpPr>
          <p:cNvPr id="8" name="Inhaltsplatzhalter 7">
            <a:extLst>
              <a:ext uri="{FF2B5EF4-FFF2-40B4-BE49-F238E27FC236}">
                <a16:creationId xmlns:a16="http://schemas.microsoft.com/office/drawing/2014/main" id="{51D1CA16-9AC0-B34A-ADCE-5C824137006B}"/>
              </a:ext>
            </a:extLst>
          </p:cNvPr>
          <p:cNvSpPr>
            <a:spLocks noGrp="1"/>
          </p:cNvSpPr>
          <p:nvPr>
            <p:ph idx="1"/>
          </p:nvPr>
        </p:nvSpPr>
        <p:spPr>
          <a:xfrm>
            <a:off x="360000" y="900000"/>
            <a:ext cx="5985821" cy="3596008"/>
          </a:xfrm>
        </p:spPr>
        <p:txBody>
          <a:bodyPr>
            <a:normAutofit/>
          </a:bodyPr>
          <a:lstStyle/>
          <a:p>
            <a:pPr marL="372665" indent="-342900">
              <a:lnSpc>
                <a:spcPct val="100000"/>
              </a:lnSpc>
              <a:spcBef>
                <a:spcPts val="750"/>
              </a:spcBef>
              <a:spcAft>
                <a:spcPts val="750"/>
              </a:spcAft>
              <a:buFont typeface="+mj-lt"/>
              <a:buAutoNum type="arabicPeriod"/>
            </a:pPr>
            <a:r>
              <a:rPr lang="de-DE" dirty="0"/>
              <a:t>Bildnerisches Gestalten oder technisches Gestalten oder beides? </a:t>
            </a:r>
          </a:p>
          <a:p>
            <a:pPr marL="372665" indent="-342900">
              <a:lnSpc>
                <a:spcPct val="100000"/>
              </a:lnSpc>
              <a:spcBef>
                <a:spcPts val="750"/>
              </a:spcBef>
              <a:spcAft>
                <a:spcPts val="750"/>
              </a:spcAft>
              <a:buFont typeface="+mj-lt"/>
              <a:buAutoNum type="arabicPeriod"/>
            </a:pPr>
            <a:r>
              <a:rPr lang="de-DE" dirty="0"/>
              <a:t>Wie viel davon? </a:t>
            </a:r>
          </a:p>
          <a:p>
            <a:pPr marL="372665" indent="-342900">
              <a:lnSpc>
                <a:spcPct val="100000"/>
              </a:lnSpc>
              <a:spcBef>
                <a:spcPts val="750"/>
              </a:spcBef>
              <a:spcAft>
                <a:spcPts val="750"/>
              </a:spcAft>
              <a:buFont typeface="+mj-lt"/>
              <a:buAutoNum type="arabicPeriod"/>
            </a:pPr>
            <a:r>
              <a:rPr lang="de-DE" b="1" dirty="0"/>
              <a:t>Verbindlich</a:t>
            </a:r>
            <a:r>
              <a:rPr lang="de-DE" dirty="0"/>
              <a:t> anmelden</a:t>
            </a:r>
          </a:p>
          <a:p>
            <a:pPr marL="372665" indent="-342900">
              <a:lnSpc>
                <a:spcPct val="100000"/>
              </a:lnSpc>
              <a:spcBef>
                <a:spcPts val="750"/>
              </a:spcBef>
              <a:spcAft>
                <a:spcPts val="750"/>
              </a:spcAft>
              <a:buFont typeface="+mj-lt"/>
              <a:buAutoNum type="arabicPeriod"/>
            </a:pPr>
            <a:r>
              <a:rPr lang="de-DE" dirty="0"/>
              <a:t>Wie viele Lektionen für Sprachen / Naturwissenschaften reservieren? </a:t>
            </a:r>
          </a:p>
          <a:p>
            <a:pPr marL="372665" indent="-342900">
              <a:lnSpc>
                <a:spcPct val="100000"/>
              </a:lnSpc>
              <a:spcBef>
                <a:spcPts val="750"/>
              </a:spcBef>
              <a:spcAft>
                <a:spcPts val="750"/>
              </a:spcAft>
              <a:buFont typeface="+mj-lt"/>
              <a:buAutoNum type="arabicPeriod"/>
            </a:pPr>
            <a:r>
              <a:rPr lang="de-DE" dirty="0"/>
              <a:t>Tendenz melden </a:t>
            </a:r>
          </a:p>
          <a:p>
            <a:pPr marL="372665" indent="-342900">
              <a:lnSpc>
                <a:spcPct val="100000"/>
              </a:lnSpc>
              <a:spcBef>
                <a:spcPts val="750"/>
              </a:spcBef>
              <a:spcAft>
                <a:spcPts val="750"/>
              </a:spcAft>
              <a:buFont typeface="+mj-lt"/>
              <a:buAutoNum type="arabicPeriod"/>
            </a:pPr>
            <a:r>
              <a:rPr lang="de-DE" dirty="0"/>
              <a:t>Mit Eltern und mit der Klassenlehrperson besprechen!</a:t>
            </a:r>
          </a:p>
          <a:p>
            <a:pPr marL="372665" indent="-342900">
              <a:lnSpc>
                <a:spcPct val="100000"/>
              </a:lnSpc>
              <a:spcBef>
                <a:spcPts val="750"/>
              </a:spcBef>
              <a:spcAft>
                <a:spcPts val="750"/>
              </a:spcAft>
              <a:buFont typeface="+mj-lt"/>
              <a:buAutoNum type="arabicPeriod"/>
            </a:pPr>
            <a:r>
              <a:rPr lang="de-DE" dirty="0"/>
              <a:t>Bitte Anmeldungen pünktlich retournieren! </a:t>
            </a:r>
            <a:r>
              <a:rPr lang="de-DE" b="1" dirty="0"/>
              <a:t>(Freitag, 2</a:t>
            </a:r>
            <a:r>
              <a:rPr lang="fr-CH" b="1" dirty="0"/>
              <a:t>9</a:t>
            </a:r>
            <a:r>
              <a:rPr lang="de-DE" b="1" dirty="0"/>
              <a:t>.11.202</a:t>
            </a:r>
            <a:r>
              <a:rPr lang="fr-CH" b="1" dirty="0"/>
              <a:t>4</a:t>
            </a:r>
            <a:r>
              <a:rPr lang="de-DE" b="1" dirty="0"/>
              <a:t>)</a:t>
            </a:r>
          </a:p>
          <a:p>
            <a:pPr marL="29765" indent="0">
              <a:lnSpc>
                <a:spcPct val="150000"/>
              </a:lnSpc>
              <a:buNone/>
            </a:pPr>
            <a:endParaRPr lang="de-DE" dirty="0"/>
          </a:p>
          <a:p>
            <a:pPr marL="207169" indent="-177404">
              <a:lnSpc>
                <a:spcPct val="150000"/>
              </a:lnSpc>
            </a:pPr>
            <a:endParaRPr lang="de-DE" dirty="0"/>
          </a:p>
          <a:p>
            <a:pPr marL="536972" indent="-169069">
              <a:lnSpc>
                <a:spcPct val="150000"/>
              </a:lnSpc>
            </a:pPr>
            <a:endParaRPr lang="de-DE" dirty="0"/>
          </a:p>
        </p:txBody>
      </p:sp>
      <p:sp>
        <p:nvSpPr>
          <p:cNvPr id="11" name="Titel 10">
            <a:extLst>
              <a:ext uri="{FF2B5EF4-FFF2-40B4-BE49-F238E27FC236}">
                <a16:creationId xmlns:a16="http://schemas.microsoft.com/office/drawing/2014/main" id="{B5E7C872-C657-B94E-851E-6F2587196314}"/>
              </a:ext>
            </a:extLst>
          </p:cNvPr>
          <p:cNvSpPr>
            <a:spLocks noGrp="1"/>
          </p:cNvSpPr>
          <p:nvPr>
            <p:ph type="title"/>
          </p:nvPr>
        </p:nvSpPr>
        <p:spPr>
          <a:xfrm>
            <a:off x="360000" y="360000"/>
            <a:ext cx="5438737" cy="360000"/>
          </a:xfrm>
        </p:spPr>
        <p:txBody>
          <a:bodyPr>
            <a:normAutofit fontScale="90000"/>
          </a:bodyPr>
          <a:lstStyle/>
          <a:p>
            <a:r>
              <a:rPr lang="de-DE" b="1" dirty="0"/>
              <a:t>Zusammenfassung (Checkliste für SuS)</a:t>
            </a:r>
          </a:p>
        </p:txBody>
      </p:sp>
    </p:spTree>
    <p:extLst>
      <p:ext uri="{BB962C8B-B14F-4D97-AF65-F5344CB8AC3E}">
        <p14:creationId xmlns:p14="http://schemas.microsoft.com/office/powerpoint/2010/main" val="173577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9_08_06 Kommunikation ESE 2019" id="{AE9DEF3D-7C88-644E-B9AB-AF3FD31DFED3}" vid="{719662A2-B4AE-3946-A8EE-94A32D06EFAD}"/>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069E6EC2880424A94E3CEBCF9B33EE7" ma:contentTypeVersion="12" ma:contentTypeDescription="Ein neues Dokument erstellen." ma:contentTypeScope="" ma:versionID="882cfb959b76b9a9671fa86f4083d054">
  <xsd:schema xmlns:xsd="http://www.w3.org/2001/XMLSchema" xmlns:xs="http://www.w3.org/2001/XMLSchema" xmlns:p="http://schemas.microsoft.com/office/2006/metadata/properties" xmlns:ns2="de4c9089-b378-4ca6-bed3-147eaf15b986" xmlns:ns3="6c81f03e-ae6f-4e58-80f1-0a11a38124f5" targetNamespace="http://schemas.microsoft.com/office/2006/metadata/properties" ma:root="true" ma:fieldsID="308027d4485d843d7e77c5f7b710cd19" ns2:_="" ns3:_="">
    <xsd:import namespace="de4c9089-b378-4ca6-bed3-147eaf15b986"/>
    <xsd:import namespace="6c81f03e-ae6f-4e58-80f1-0a11a38124f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4c9089-b378-4ca6-bed3-147eaf15b9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81f03e-ae6f-4e58-80f1-0a11a38124f5" elementFormDefault="qualified">
    <xsd:import namespace="http://schemas.microsoft.com/office/2006/documentManagement/types"/>
    <xsd:import namespace="http://schemas.microsoft.com/office/infopath/2007/PartnerControls"/>
    <xsd:element name="SharedWithUsers" ma:index="16"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3D43D3-0F7D-4AF9-8994-A7A630FCBD81}">
  <ds:schemaRefs>
    <ds:schemaRef ds:uri="http://www.w3.org/XML/1998/namespace"/>
    <ds:schemaRef ds:uri="http://schemas.microsoft.com/office/2006/metadata/properties"/>
    <ds:schemaRef ds:uri="http://schemas.openxmlformats.org/package/2006/metadata/core-properties"/>
    <ds:schemaRef ds:uri="http://schemas.microsoft.com/office/infopath/2007/PartnerControls"/>
    <ds:schemaRef ds:uri="http://schemas.microsoft.com/office/2006/documentManagement/types"/>
    <ds:schemaRef ds:uri="http://purl.org/dc/terms/"/>
    <ds:schemaRef ds:uri="http://purl.org/dc/elements/1.1/"/>
    <ds:schemaRef ds:uri="e31acb8a-9fcc-44eb-8802-d1bd88cca3a2"/>
    <ds:schemaRef ds:uri="http://purl.org/dc/dcmitype/"/>
  </ds:schemaRefs>
</ds:datastoreItem>
</file>

<file path=customXml/itemProps2.xml><?xml version="1.0" encoding="utf-8"?>
<ds:datastoreItem xmlns:ds="http://schemas.openxmlformats.org/officeDocument/2006/customXml" ds:itemID="{C1C3AD21-524D-44CA-898B-E77E65EFC5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4c9089-b378-4ca6-bed3-147eaf15b986"/>
    <ds:schemaRef ds:uri="6c81f03e-ae6f-4e58-80f1-0a11a38124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21DE530-C525-4F34-96C5-57839953EFF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mplate>
  <TotalTime>0</TotalTime>
  <Words>1093</Words>
  <Application>Microsoft Office PowerPoint</Application>
  <PresentationFormat>Bildschirmpräsentation (16:9)</PresentationFormat>
  <Paragraphs>163</Paragraphs>
  <Slides>14</Slides>
  <Notes>14</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14</vt:i4>
      </vt:variant>
    </vt:vector>
  </HeadingPairs>
  <TitlesOfParts>
    <vt:vector size="17" baseType="lpstr">
      <vt:lpstr>Arial</vt:lpstr>
      <vt:lpstr>Calibri</vt:lpstr>
      <vt:lpstr>Office</vt:lpstr>
      <vt:lpstr>Wahlpflichtfach 9. Schuljahr  </vt:lpstr>
      <vt:lpstr>Was sind Wahlpflichtfächer?</vt:lpstr>
      <vt:lpstr>Lektionentafel ab Schuljahr 21/22</vt:lpstr>
      <vt:lpstr>Welches sind die Ziele?</vt:lpstr>
      <vt:lpstr>Rahmenbedingungen der KSTh</vt:lpstr>
      <vt:lpstr>Pflichten der Lernenden</vt:lpstr>
      <vt:lpstr>Freiräume der Lernenden</vt:lpstr>
      <vt:lpstr>Wahlpflichtfach technisches Gestalten</vt:lpstr>
      <vt:lpstr>Wahlpflichtfach technisches Gestalten</vt:lpstr>
      <vt:lpstr>Wahlpflichtfach bildnerisches Gestalten</vt:lpstr>
      <vt:lpstr>Wahlpflichtfach bildnerisches Gestalten</vt:lpstr>
      <vt:lpstr>Bereich Sprache</vt:lpstr>
      <vt:lpstr>Bereich Naturwissenschaften </vt:lpstr>
      <vt:lpstr>Zusammenfassung (Checkliste für SuS)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Wahlpflichtfach 9. Schuljahr</dc:title>
  <dc:creator>Christoph Schiltknecht</dc:creator>
  <cp:lastModifiedBy>Antonia Grolimund</cp:lastModifiedBy>
  <cp:revision>6</cp:revision>
  <cp:lastPrinted>2019-12-01T20:42:17Z</cp:lastPrinted>
  <dcterms:created xsi:type="dcterms:W3CDTF">2019-11-26T13:22:37Z</dcterms:created>
  <dcterms:modified xsi:type="dcterms:W3CDTF">2024-11-07T07:08:33Z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0x010100E069E6EC2880424A94E3CEBCF9B33EE7</vt:lpwstr>
  </property>
</Properties>
</file>